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BE27D-897A-4478-B0F1-90AC63B297FD}">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3E5E2D-1DE9-4B0F-8377-2085206ADE9D}" type="datetimeFigureOut">
              <a:rPr lang="en-IN" smtClean="0"/>
              <a:t>27-03-2024</a:t>
            </a:fld>
            <a:endParaRPr lang="en-IN"/>
          </a:p>
        </p:txBody>
      </p:sp>
      <p:sp>
        <p:nvSpPr>
          <p:cNvPr id="5" name="Footer Placeholder 4"/>
          <p:cNvSpPr>
            <a:spLocks noGrp="1"/>
          </p:cNvSpPr>
          <p:nvPr>
            <p:ph type="ftr" sz="quarter" idx="11"/>
          </p:nvPr>
        </p:nvSpPr>
        <p:spPr>
          <a:xfrm>
            <a:off x="1451579" y="329307"/>
            <a:ext cx="5626774" cy="309201"/>
          </a:xfrm>
        </p:spPr>
        <p:txBody>
          <a:bodyPr/>
          <a:lstStyle/>
          <a:p>
            <a:endParaRPr lang="en-IN"/>
          </a:p>
        </p:txBody>
      </p:sp>
      <p:sp>
        <p:nvSpPr>
          <p:cNvPr id="6" name="Slide Number Placeholder 5"/>
          <p:cNvSpPr>
            <a:spLocks noGrp="1"/>
          </p:cNvSpPr>
          <p:nvPr>
            <p:ph type="sldNum" sz="quarter" idx="12"/>
          </p:nvPr>
        </p:nvSpPr>
        <p:spPr>
          <a:xfrm>
            <a:off x="476834" y="798973"/>
            <a:ext cx="811019" cy="503578"/>
          </a:xfrm>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375233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E5E2D-1DE9-4B0F-8377-2085206ADE9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304152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E5E2D-1DE9-4B0F-8377-2085206ADE9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171402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E5E2D-1DE9-4B0F-8377-2085206ADE9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224099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3E5E2D-1DE9-4B0F-8377-2085206ADE9D}"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398450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3E5E2D-1DE9-4B0F-8377-2085206ADE9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126527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3E5E2D-1DE9-4B0F-8377-2085206ADE9D}"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4308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3E5E2D-1DE9-4B0F-8377-2085206ADE9D}"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724365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E5E2D-1DE9-4B0F-8377-2085206ADE9D}"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257922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E5E2D-1DE9-4B0F-8377-2085206ADE9D}"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421788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93E5E2D-1DE9-4B0F-8377-2085206ADE9D}" type="datetimeFigureOut">
              <a:rPr lang="en-IN" smtClean="0"/>
              <a:t>27-03-2024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9FC979C-D1DB-41E3-B5E6-733E5E07BE02}" type="slidenum">
              <a:rPr lang="en-IN" smtClean="0"/>
              <a:t>‹#›</a:t>
            </a:fld>
            <a:endParaRPr lang="en-IN"/>
          </a:p>
        </p:txBody>
      </p:sp>
    </p:spTree>
    <p:extLst>
      <p:ext uri="{BB962C8B-B14F-4D97-AF65-F5344CB8AC3E}">
        <p14:creationId xmlns:p14="http://schemas.microsoft.com/office/powerpoint/2010/main" val="113987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93E5E2D-1DE9-4B0F-8377-2085206ADE9D}" type="datetimeFigureOut">
              <a:rPr lang="en-IN" smtClean="0"/>
              <a:t>27-03-2024</a:t>
            </a:fld>
            <a:endParaRPr lang="en-IN"/>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9FC979C-D1DB-41E3-B5E6-733E5E07BE02}" type="slidenum">
              <a:rPr lang="en-IN" smtClean="0"/>
              <a:t>‹#›</a:t>
            </a:fld>
            <a:endParaRPr lang="en-IN"/>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39626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A5D4-0953-4BEF-B547-B2703DB1C257}"/>
              </a:ext>
            </a:extLst>
          </p:cNvPr>
          <p:cNvSpPr>
            <a:spLocks noGrp="1"/>
          </p:cNvSpPr>
          <p:nvPr>
            <p:ph type="ctrTitle"/>
          </p:nvPr>
        </p:nvSpPr>
        <p:spPr>
          <a:xfrm>
            <a:off x="212035" y="198783"/>
            <a:ext cx="10442713" cy="3230217"/>
          </a:xfrm>
        </p:spPr>
        <p:txBody>
          <a:bodyPr/>
          <a:lstStyle/>
          <a:p>
            <a:r>
              <a:rPr lang="en-US" b="1" dirty="0">
                <a:solidFill>
                  <a:srgbClr val="FF0000"/>
                </a:solidFill>
              </a:rPr>
              <a:t>Capstone Project – Hotel Analysis</a:t>
            </a:r>
            <a:endParaRPr lang="en-IN" b="1" dirty="0">
              <a:solidFill>
                <a:srgbClr val="FF0000"/>
              </a:solidFill>
            </a:endParaRPr>
          </a:p>
        </p:txBody>
      </p:sp>
    </p:spTree>
    <p:extLst>
      <p:ext uri="{BB962C8B-B14F-4D97-AF65-F5344CB8AC3E}">
        <p14:creationId xmlns:p14="http://schemas.microsoft.com/office/powerpoint/2010/main" val="3266586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47B3-CD3F-4E10-8136-006324D8D695}"/>
              </a:ext>
            </a:extLst>
          </p:cNvPr>
          <p:cNvSpPr>
            <a:spLocks noGrp="1"/>
          </p:cNvSpPr>
          <p:nvPr>
            <p:ph type="title"/>
          </p:nvPr>
        </p:nvSpPr>
        <p:spPr>
          <a:xfrm>
            <a:off x="1451579" y="344557"/>
            <a:ext cx="9291215" cy="596347"/>
          </a:xfrm>
        </p:spPr>
        <p:txBody>
          <a:bodyPr/>
          <a:lstStyle/>
          <a:p>
            <a:r>
              <a:rPr lang="en-US" dirty="0">
                <a:solidFill>
                  <a:srgbClr val="FF0000"/>
                </a:solidFill>
              </a:rPr>
              <a:t>Summary statistics</a:t>
            </a:r>
            <a:endParaRPr lang="en-IN" dirty="0">
              <a:solidFill>
                <a:srgbClr val="FF0000"/>
              </a:solidFill>
            </a:endParaRPr>
          </a:p>
        </p:txBody>
      </p:sp>
      <p:pic>
        <p:nvPicPr>
          <p:cNvPr id="5" name="Content Placeholder 4">
            <a:extLst>
              <a:ext uri="{FF2B5EF4-FFF2-40B4-BE49-F238E27FC236}">
                <a16:creationId xmlns:a16="http://schemas.microsoft.com/office/drawing/2014/main" id="{C51A7BEC-8969-48FA-9E1D-A3F55E14AA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188" y="2175151"/>
            <a:ext cx="7498047"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4CB997C3-C714-43C9-B155-A6258EA669D1}"/>
              </a:ext>
            </a:extLst>
          </p:cNvPr>
          <p:cNvSpPr/>
          <p:nvPr/>
        </p:nvSpPr>
        <p:spPr>
          <a:xfrm>
            <a:off x="8203096" y="2175151"/>
            <a:ext cx="2539698" cy="344963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b="0" i="0" dirty="0">
                <a:solidFill>
                  <a:srgbClr val="00B0F0"/>
                </a:solidFill>
                <a:effectLst/>
                <a:latin typeface="+mn-lt"/>
                <a:ea typeface="+mn-ea"/>
                <a:cs typeface="+mn-cs"/>
              </a:rPr>
              <a:t>To calculate summary statistics for ADR (Average Daily Rate) using SQL, we typically use aggregate functions like </a:t>
            </a:r>
            <a:r>
              <a:rPr lang="en-IN" dirty="0">
                <a:solidFill>
                  <a:srgbClr val="00B0F0"/>
                </a:solidFill>
              </a:rPr>
              <a:t>AVG</a:t>
            </a:r>
            <a:r>
              <a:rPr lang="en-IN" sz="1800" b="0" i="0" dirty="0">
                <a:solidFill>
                  <a:srgbClr val="00B0F0"/>
                </a:solidFill>
                <a:effectLst/>
                <a:latin typeface="+mn-lt"/>
                <a:ea typeface="+mn-ea"/>
                <a:cs typeface="+mn-cs"/>
              </a:rPr>
              <a:t>, </a:t>
            </a:r>
            <a:r>
              <a:rPr lang="en-IN" dirty="0">
                <a:solidFill>
                  <a:srgbClr val="00B0F0"/>
                </a:solidFill>
              </a:rPr>
              <a:t>MIN</a:t>
            </a:r>
            <a:r>
              <a:rPr lang="en-IN" sz="1800" b="0" i="0" dirty="0">
                <a:solidFill>
                  <a:srgbClr val="00B0F0"/>
                </a:solidFill>
                <a:effectLst/>
                <a:latin typeface="+mn-lt"/>
                <a:ea typeface="+mn-ea"/>
                <a:cs typeface="+mn-cs"/>
              </a:rPr>
              <a:t>, </a:t>
            </a:r>
            <a:r>
              <a:rPr lang="en-IN" dirty="0">
                <a:solidFill>
                  <a:srgbClr val="00B0F0"/>
                </a:solidFill>
              </a:rPr>
              <a:t>MAX</a:t>
            </a:r>
            <a:r>
              <a:rPr lang="en-IN" sz="1800" b="0" i="0" dirty="0">
                <a:solidFill>
                  <a:srgbClr val="00B0F0"/>
                </a:solidFill>
                <a:effectLst/>
                <a:latin typeface="+mn-lt"/>
                <a:ea typeface="+mn-ea"/>
                <a:cs typeface="+mn-cs"/>
              </a:rPr>
              <a:t>, and </a:t>
            </a:r>
            <a:r>
              <a:rPr lang="en-IN" dirty="0">
                <a:solidFill>
                  <a:srgbClr val="00B0F0"/>
                </a:solidFill>
              </a:rPr>
              <a:t>COUNT</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259175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6181-6832-42DF-87E3-6501115924C9}"/>
              </a:ext>
            </a:extLst>
          </p:cNvPr>
          <p:cNvSpPr>
            <a:spLocks noGrp="1"/>
          </p:cNvSpPr>
          <p:nvPr>
            <p:ph type="title"/>
          </p:nvPr>
        </p:nvSpPr>
        <p:spPr>
          <a:xfrm>
            <a:off x="1451579" y="145775"/>
            <a:ext cx="9291215" cy="967408"/>
          </a:xfrm>
        </p:spPr>
        <p:txBody>
          <a:bodyPr/>
          <a:lstStyle/>
          <a:p>
            <a:r>
              <a:rPr lang="en-US" dirty="0">
                <a:solidFill>
                  <a:srgbClr val="FF0000"/>
                </a:solidFill>
              </a:rPr>
              <a:t>Analysis for car parking space</a:t>
            </a:r>
            <a:endParaRPr lang="en-IN" dirty="0">
              <a:solidFill>
                <a:srgbClr val="FF0000"/>
              </a:solidFill>
            </a:endParaRPr>
          </a:p>
        </p:txBody>
      </p:sp>
      <p:pic>
        <p:nvPicPr>
          <p:cNvPr id="5" name="Content Placeholder 4">
            <a:extLst>
              <a:ext uri="{FF2B5EF4-FFF2-40B4-BE49-F238E27FC236}">
                <a16:creationId xmlns:a16="http://schemas.microsoft.com/office/drawing/2014/main" id="{DFF18F2B-21E6-427D-B07D-BD0D61EB9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623" y="2201655"/>
            <a:ext cx="6648550"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7CF52CDC-AB4A-485A-BEBF-DF430DA65225}"/>
              </a:ext>
            </a:extLst>
          </p:cNvPr>
          <p:cNvSpPr/>
          <p:nvPr/>
        </p:nvSpPr>
        <p:spPr>
          <a:xfrm>
            <a:off x="7686261" y="2358887"/>
            <a:ext cx="2928730" cy="300824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b="0" i="0" dirty="0">
                <a:solidFill>
                  <a:srgbClr val="00B0F0"/>
                </a:solidFill>
                <a:effectLst/>
                <a:latin typeface="+mn-lt"/>
                <a:ea typeface="+mn-ea"/>
                <a:cs typeface="+mn-cs"/>
              </a:rPr>
              <a:t>As be can one type attracts more guests with cars</a:t>
            </a:r>
            <a:r>
              <a:rPr lang="en-IN" sz="1800" b="0" i="0" baseline="0" dirty="0">
                <a:solidFill>
                  <a:srgbClr val="00B0F0"/>
                </a:solidFill>
                <a:effectLst/>
                <a:latin typeface="+mn-lt"/>
                <a:ea typeface="+mn-ea"/>
                <a:cs typeface="+mn-cs"/>
              </a:rPr>
              <a:t> is Resort Hotel . it consist of more number of required car spaces as compared to City Hotel. as shown in Pie chart City Hotel = 26 , Resort Hotel = 74%</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110443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BB01-C36B-4B17-B11C-7AF0CE9ACAF3}"/>
              </a:ext>
            </a:extLst>
          </p:cNvPr>
          <p:cNvSpPr>
            <a:spLocks noGrp="1"/>
          </p:cNvSpPr>
          <p:nvPr>
            <p:ph type="title"/>
          </p:nvPr>
        </p:nvSpPr>
        <p:spPr>
          <a:xfrm>
            <a:off x="1451579" y="265044"/>
            <a:ext cx="9291215" cy="887896"/>
          </a:xfrm>
        </p:spPr>
        <p:txBody>
          <a:bodyPr/>
          <a:lstStyle/>
          <a:p>
            <a:r>
              <a:rPr lang="en-US" dirty="0">
                <a:solidFill>
                  <a:srgbClr val="FF0000"/>
                </a:solidFill>
              </a:rPr>
              <a:t>Analysis of special requests</a:t>
            </a:r>
            <a:endParaRPr lang="en-IN" dirty="0">
              <a:solidFill>
                <a:srgbClr val="FF0000"/>
              </a:solidFill>
            </a:endParaRPr>
          </a:p>
        </p:txBody>
      </p:sp>
      <p:pic>
        <p:nvPicPr>
          <p:cNvPr id="5" name="Content Placeholder 4">
            <a:extLst>
              <a:ext uri="{FF2B5EF4-FFF2-40B4-BE49-F238E27FC236}">
                <a16:creationId xmlns:a16="http://schemas.microsoft.com/office/drawing/2014/main" id="{2DE99ABB-EF92-4062-8C5C-AE736B974A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540" y="2271851"/>
            <a:ext cx="7706277" cy="3097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8BC26594-9F4A-4994-B8E9-E05BFCB860A9}"/>
              </a:ext>
            </a:extLst>
          </p:cNvPr>
          <p:cNvSpPr/>
          <p:nvPr/>
        </p:nvSpPr>
        <p:spPr>
          <a:xfrm>
            <a:off x="8494643" y="2271851"/>
            <a:ext cx="2703444" cy="309721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dirty="0">
                <a:solidFill>
                  <a:srgbClr val="00B0F0"/>
                </a:solidFill>
              </a:rPr>
              <a:t>As from we</a:t>
            </a:r>
            <a:r>
              <a:rPr lang="en-IN" sz="1800" baseline="0" dirty="0">
                <a:solidFill>
                  <a:srgbClr val="00B0F0"/>
                </a:solidFill>
              </a:rPr>
              <a:t> can see from bar graph Transient customer type make more special request as compare to group, contract, </a:t>
            </a:r>
            <a:r>
              <a:rPr lang="en-IN" sz="1800" baseline="0" dirty="0" err="1">
                <a:solidFill>
                  <a:srgbClr val="00B0F0"/>
                </a:solidFill>
              </a:rPr>
              <a:t>transient_party</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1125932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5B91-E0E5-4DDE-AC5C-9CDF71196EEB}"/>
              </a:ext>
            </a:extLst>
          </p:cNvPr>
          <p:cNvSpPr>
            <a:spLocks noGrp="1"/>
          </p:cNvSpPr>
          <p:nvPr>
            <p:ph type="title"/>
          </p:nvPr>
        </p:nvSpPr>
        <p:spPr>
          <a:xfrm>
            <a:off x="1451579" y="251792"/>
            <a:ext cx="9291215" cy="887896"/>
          </a:xfrm>
        </p:spPr>
        <p:txBody>
          <a:bodyPr/>
          <a:lstStyle/>
          <a:p>
            <a:r>
              <a:rPr lang="en-US" dirty="0">
                <a:solidFill>
                  <a:srgbClr val="FF0000"/>
                </a:solidFill>
              </a:rPr>
              <a:t>Distribution of meal</a:t>
            </a:r>
            <a:endParaRPr lang="en-IN" dirty="0">
              <a:solidFill>
                <a:srgbClr val="FF0000"/>
              </a:solidFill>
            </a:endParaRPr>
          </a:p>
        </p:txBody>
      </p:sp>
      <p:pic>
        <p:nvPicPr>
          <p:cNvPr id="5" name="Content Placeholder 4">
            <a:extLst>
              <a:ext uri="{FF2B5EF4-FFF2-40B4-BE49-F238E27FC236}">
                <a16:creationId xmlns:a16="http://schemas.microsoft.com/office/drawing/2014/main" id="{AD1BE973-229C-4E61-93BC-21AA0B758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122143"/>
            <a:ext cx="544134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D03EDC9C-A0E4-4122-B9DB-BD4BE344ACBC}"/>
              </a:ext>
            </a:extLst>
          </p:cNvPr>
          <p:cNvSpPr/>
          <p:nvPr/>
        </p:nvSpPr>
        <p:spPr>
          <a:xfrm>
            <a:off x="7540487" y="2464904"/>
            <a:ext cx="2769704" cy="292873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dirty="0">
                <a:solidFill>
                  <a:srgbClr val="00B0F0"/>
                </a:solidFill>
              </a:rPr>
              <a:t>As we</a:t>
            </a:r>
            <a:r>
              <a:rPr lang="en-IN" sz="1800" baseline="0" dirty="0">
                <a:solidFill>
                  <a:srgbClr val="00B0F0"/>
                </a:solidFill>
              </a:rPr>
              <a:t> can see in column graph there is more preferences is given to BB as compare to FB,HB,SC . </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110390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942-03CB-4972-9D6A-8155D046BB78}"/>
              </a:ext>
            </a:extLst>
          </p:cNvPr>
          <p:cNvSpPr>
            <a:spLocks noGrp="1"/>
          </p:cNvSpPr>
          <p:nvPr>
            <p:ph type="title"/>
          </p:nvPr>
        </p:nvSpPr>
        <p:spPr>
          <a:xfrm>
            <a:off x="1451579" y="265044"/>
            <a:ext cx="9291215" cy="874644"/>
          </a:xfrm>
        </p:spPr>
        <p:txBody>
          <a:bodyPr/>
          <a:lstStyle/>
          <a:p>
            <a:r>
              <a:rPr lang="en-US" dirty="0">
                <a:solidFill>
                  <a:srgbClr val="FF0000"/>
                </a:solidFill>
              </a:rPr>
              <a:t>ADR Analysis</a:t>
            </a:r>
            <a:endParaRPr lang="en-IN" dirty="0">
              <a:solidFill>
                <a:srgbClr val="FF0000"/>
              </a:solidFill>
            </a:endParaRPr>
          </a:p>
        </p:txBody>
      </p:sp>
      <p:pic>
        <p:nvPicPr>
          <p:cNvPr id="5" name="Content Placeholder 4">
            <a:extLst>
              <a:ext uri="{FF2B5EF4-FFF2-40B4-BE49-F238E27FC236}">
                <a16:creationId xmlns:a16="http://schemas.microsoft.com/office/drawing/2014/main" id="{F706AEF6-70F8-4B9E-987E-FFBB7E7DCF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706" y="2148647"/>
            <a:ext cx="488017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478D0327-B079-4B9A-8C1D-C3D10F25BE73}"/>
              </a:ext>
            </a:extLst>
          </p:cNvPr>
          <p:cNvSpPr/>
          <p:nvPr/>
        </p:nvSpPr>
        <p:spPr>
          <a:xfrm>
            <a:off x="6294783" y="2279374"/>
            <a:ext cx="3551582" cy="303474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l"/>
            <a:r>
              <a:rPr lang="en-IN" sz="1800" dirty="0">
                <a:solidFill>
                  <a:srgbClr val="00B0F0"/>
                </a:solidFill>
              </a:rPr>
              <a:t>So</a:t>
            </a:r>
            <a:r>
              <a:rPr lang="en-IN" sz="1800" baseline="0" dirty="0">
                <a:solidFill>
                  <a:srgbClr val="00B0F0"/>
                </a:solidFill>
              </a:rPr>
              <a:t> as pr table data and chart</a:t>
            </a:r>
          </a:p>
          <a:p>
            <a:pPr algn="l"/>
            <a:r>
              <a:rPr lang="en-IN" sz="1800" baseline="0" dirty="0">
                <a:solidFill>
                  <a:srgbClr val="00B0F0"/>
                </a:solidFill>
              </a:rPr>
              <a:t>be see that average daily rates for each meal where HB, FB have more then 100 and other like BB,SC are less expensive</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111195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AA6B-C331-4450-A337-7DD1308DE16B}"/>
              </a:ext>
            </a:extLst>
          </p:cNvPr>
          <p:cNvSpPr>
            <a:spLocks noGrp="1"/>
          </p:cNvSpPr>
          <p:nvPr>
            <p:ph type="title"/>
          </p:nvPr>
        </p:nvSpPr>
        <p:spPr>
          <a:xfrm>
            <a:off x="1451579" y="177801"/>
            <a:ext cx="9291215" cy="804259"/>
          </a:xfrm>
        </p:spPr>
        <p:txBody>
          <a:bodyPr/>
          <a:lstStyle/>
          <a:p>
            <a:r>
              <a:rPr lang="en-US" dirty="0">
                <a:solidFill>
                  <a:srgbClr val="FF0000"/>
                </a:solidFill>
              </a:rPr>
              <a:t>Hotel , meal preferences</a:t>
            </a:r>
            <a:endParaRPr lang="en-IN" dirty="0">
              <a:solidFill>
                <a:srgbClr val="FF0000"/>
              </a:solidFill>
            </a:endParaRPr>
          </a:p>
        </p:txBody>
      </p:sp>
      <p:pic>
        <p:nvPicPr>
          <p:cNvPr id="5" name="Content Placeholder 4">
            <a:extLst>
              <a:ext uri="{FF2B5EF4-FFF2-40B4-BE49-F238E27FC236}">
                <a16:creationId xmlns:a16="http://schemas.microsoft.com/office/drawing/2014/main" id="{9373F53A-5B8C-4881-897E-EE997C88C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66" y="1217682"/>
            <a:ext cx="6302066"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2FAE8B7-EF7A-4E8E-AA9C-FD4E10C91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79" y="1217682"/>
            <a:ext cx="5617021"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Rounded Corners 7">
            <a:extLst>
              <a:ext uri="{FF2B5EF4-FFF2-40B4-BE49-F238E27FC236}">
                <a16:creationId xmlns:a16="http://schemas.microsoft.com/office/drawing/2014/main" id="{2B5B8ACC-7CEC-4BF5-8699-D4F96356C123}"/>
              </a:ext>
            </a:extLst>
          </p:cNvPr>
          <p:cNvSpPr/>
          <p:nvPr/>
        </p:nvSpPr>
        <p:spPr>
          <a:xfrm>
            <a:off x="3708400" y="4813300"/>
            <a:ext cx="5727700" cy="107095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b="0" i="0" dirty="0">
                <a:solidFill>
                  <a:srgbClr val="00B0F0"/>
                </a:solidFill>
                <a:effectLst/>
                <a:latin typeface="+mn-lt"/>
                <a:ea typeface="+mn-ea"/>
                <a:cs typeface="+mn-cs"/>
              </a:rPr>
              <a:t>now</a:t>
            </a:r>
            <a:r>
              <a:rPr lang="en-IN" sz="1800" b="0" i="0" baseline="0" dirty="0">
                <a:solidFill>
                  <a:srgbClr val="00B0F0"/>
                </a:solidFill>
                <a:effectLst/>
                <a:latin typeface="+mn-lt"/>
                <a:ea typeface="+mn-ea"/>
                <a:cs typeface="+mn-cs"/>
              </a:rPr>
              <a:t> be can see </a:t>
            </a:r>
            <a:r>
              <a:rPr lang="en-IN" sz="1800" b="0" i="0" dirty="0">
                <a:solidFill>
                  <a:srgbClr val="00B0F0"/>
                </a:solidFill>
                <a:effectLst/>
                <a:latin typeface="+mn-lt"/>
                <a:ea typeface="+mn-ea"/>
                <a:cs typeface="+mn-cs"/>
              </a:rPr>
              <a:t> the distribution of required car parking spaces and special requests by hotel type and meal plan</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3447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138B-4F5B-4D78-96DE-B876DD1E8076}"/>
              </a:ext>
            </a:extLst>
          </p:cNvPr>
          <p:cNvSpPr>
            <a:spLocks noGrp="1"/>
          </p:cNvSpPr>
          <p:nvPr>
            <p:ph type="title"/>
          </p:nvPr>
        </p:nvSpPr>
        <p:spPr>
          <a:xfrm>
            <a:off x="1451579" y="215901"/>
            <a:ext cx="9291215" cy="1074736"/>
          </a:xfrm>
        </p:spPr>
        <p:txBody>
          <a:bodyPr/>
          <a:lstStyle/>
          <a:p>
            <a:r>
              <a:rPr lang="en-US" dirty="0">
                <a:solidFill>
                  <a:srgbClr val="FF0000"/>
                </a:solidFill>
              </a:rPr>
              <a:t>Booking in diff market segment</a:t>
            </a:r>
            <a:endParaRPr lang="en-IN" dirty="0">
              <a:solidFill>
                <a:srgbClr val="FF0000"/>
              </a:solidFill>
            </a:endParaRPr>
          </a:p>
        </p:txBody>
      </p:sp>
      <p:pic>
        <p:nvPicPr>
          <p:cNvPr id="5" name="Content Placeholder 4">
            <a:extLst>
              <a:ext uri="{FF2B5EF4-FFF2-40B4-BE49-F238E27FC236}">
                <a16:creationId xmlns:a16="http://schemas.microsoft.com/office/drawing/2014/main" id="{F123B9D3-5F70-4EB0-B30F-32BCEF4D7A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511" y="2117725"/>
            <a:ext cx="806836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EF8545E2-53CA-49D7-9685-469EE9E2A6AB}"/>
              </a:ext>
            </a:extLst>
          </p:cNvPr>
          <p:cNvSpPr/>
          <p:nvPr/>
        </p:nvSpPr>
        <p:spPr>
          <a:xfrm>
            <a:off x="9296400" y="2794000"/>
            <a:ext cx="1778000" cy="221024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dirty="0">
                <a:solidFill>
                  <a:srgbClr val="00B0F0"/>
                </a:solidFill>
              </a:rPr>
              <a:t>summary statistics for lead times within each segment</a:t>
            </a:r>
            <a:endParaRPr lang="en-IN" dirty="0">
              <a:solidFill>
                <a:srgbClr val="00B0F0"/>
              </a:solidFill>
            </a:endParaRPr>
          </a:p>
        </p:txBody>
      </p:sp>
    </p:spTree>
    <p:extLst>
      <p:ext uri="{BB962C8B-B14F-4D97-AF65-F5344CB8AC3E}">
        <p14:creationId xmlns:p14="http://schemas.microsoft.com/office/powerpoint/2010/main" val="423638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FAC6-A772-4E89-918B-C6A642C1681C}"/>
              </a:ext>
            </a:extLst>
          </p:cNvPr>
          <p:cNvSpPr>
            <a:spLocks noGrp="1"/>
          </p:cNvSpPr>
          <p:nvPr>
            <p:ph type="title"/>
          </p:nvPr>
        </p:nvSpPr>
        <p:spPr/>
        <p:txBody>
          <a:bodyPr/>
          <a:lstStyle/>
          <a:p>
            <a:r>
              <a:rPr lang="en-US" dirty="0">
                <a:solidFill>
                  <a:srgbClr val="FF0000"/>
                </a:solidFill>
              </a:rPr>
              <a:t>Analysis of booking through channels</a:t>
            </a:r>
            <a:endParaRPr lang="en-IN" dirty="0">
              <a:solidFill>
                <a:srgbClr val="FF0000"/>
              </a:solidFill>
            </a:endParaRPr>
          </a:p>
        </p:txBody>
      </p:sp>
      <p:pic>
        <p:nvPicPr>
          <p:cNvPr id="5" name="Content Placeholder 4">
            <a:extLst>
              <a:ext uri="{FF2B5EF4-FFF2-40B4-BE49-F238E27FC236}">
                <a16:creationId xmlns:a16="http://schemas.microsoft.com/office/drawing/2014/main" id="{69D35B06-AAA3-40D8-A3E4-252133635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975" y="2019538"/>
            <a:ext cx="9291638" cy="3442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572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B163-E1FE-45E7-BC69-17A14B81AF7D}"/>
              </a:ext>
            </a:extLst>
          </p:cNvPr>
          <p:cNvSpPr>
            <a:spLocks noGrp="1"/>
          </p:cNvSpPr>
          <p:nvPr>
            <p:ph type="title"/>
          </p:nvPr>
        </p:nvSpPr>
        <p:spPr>
          <a:xfrm>
            <a:off x="1451579" y="457201"/>
            <a:ext cx="9291215" cy="939799"/>
          </a:xfrm>
        </p:spPr>
        <p:txBody>
          <a:bodyPr/>
          <a:lstStyle/>
          <a:p>
            <a:r>
              <a:rPr lang="en-US" dirty="0">
                <a:solidFill>
                  <a:srgbClr val="FF0000"/>
                </a:solidFill>
              </a:rPr>
              <a:t>Booking behavior</a:t>
            </a:r>
            <a:endParaRPr lang="en-IN" dirty="0">
              <a:solidFill>
                <a:srgbClr val="FF0000"/>
              </a:solidFill>
            </a:endParaRPr>
          </a:p>
        </p:txBody>
      </p:sp>
      <p:pic>
        <p:nvPicPr>
          <p:cNvPr id="5" name="Content Placeholder 4">
            <a:extLst>
              <a:ext uri="{FF2B5EF4-FFF2-40B4-BE49-F238E27FC236}">
                <a16:creationId xmlns:a16="http://schemas.microsoft.com/office/drawing/2014/main" id="{78623DDC-6094-4295-BF25-5FF254870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5" y="1712590"/>
            <a:ext cx="9291638" cy="2786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87FAB704-E8DE-4A18-974A-CC1D28D22F51}"/>
              </a:ext>
            </a:extLst>
          </p:cNvPr>
          <p:cNvSpPr/>
          <p:nvPr/>
        </p:nvSpPr>
        <p:spPr>
          <a:xfrm>
            <a:off x="9867900" y="1816100"/>
            <a:ext cx="1879600" cy="268319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Proportion of  repeated guest, avg cancellation, avg previous not cancelled </a:t>
            </a:r>
            <a:endParaRPr lang="en-IN" dirty="0">
              <a:solidFill>
                <a:srgbClr val="00B0F0"/>
              </a:solidFill>
            </a:endParaRPr>
          </a:p>
        </p:txBody>
      </p:sp>
    </p:spTree>
    <p:extLst>
      <p:ext uri="{BB962C8B-B14F-4D97-AF65-F5344CB8AC3E}">
        <p14:creationId xmlns:p14="http://schemas.microsoft.com/office/powerpoint/2010/main" val="82889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5F2E-1266-43F5-8F1B-726317FB824D}"/>
              </a:ext>
            </a:extLst>
          </p:cNvPr>
          <p:cNvSpPr>
            <a:spLocks noGrp="1"/>
          </p:cNvSpPr>
          <p:nvPr>
            <p:ph type="title"/>
          </p:nvPr>
        </p:nvSpPr>
        <p:spPr/>
        <p:txBody>
          <a:bodyPr/>
          <a:lstStyle/>
          <a:p>
            <a:r>
              <a:rPr lang="en-US" dirty="0">
                <a:solidFill>
                  <a:srgbClr val="FF0000"/>
                </a:solidFill>
              </a:rPr>
              <a:t>Analysis of cancelling and not canceled booking</a:t>
            </a:r>
            <a:endParaRPr lang="en-IN" dirty="0">
              <a:solidFill>
                <a:srgbClr val="FF0000"/>
              </a:solidFill>
            </a:endParaRPr>
          </a:p>
        </p:txBody>
      </p:sp>
      <p:pic>
        <p:nvPicPr>
          <p:cNvPr id="5" name="Content Placeholder 4">
            <a:extLst>
              <a:ext uri="{FF2B5EF4-FFF2-40B4-BE49-F238E27FC236}">
                <a16:creationId xmlns:a16="http://schemas.microsoft.com/office/drawing/2014/main" id="{1E380884-45C9-4CFA-A680-9333DC4D4E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975" y="2165571"/>
            <a:ext cx="9291638" cy="3150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869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FB76-5292-4105-A3A3-A6FE6F11D579}"/>
              </a:ext>
            </a:extLst>
          </p:cNvPr>
          <p:cNvSpPr>
            <a:spLocks noGrp="1"/>
          </p:cNvSpPr>
          <p:nvPr>
            <p:ph type="title"/>
          </p:nvPr>
        </p:nvSpPr>
        <p:spPr>
          <a:xfrm>
            <a:off x="1451579" y="172279"/>
            <a:ext cx="9291215" cy="940904"/>
          </a:xfrm>
        </p:spPr>
        <p:txBody>
          <a:bodyPr/>
          <a:lstStyle/>
          <a:p>
            <a:r>
              <a:rPr lang="en-US" dirty="0">
                <a:solidFill>
                  <a:srgbClr val="FF0000"/>
                </a:solidFill>
              </a:rPr>
              <a:t>INTRODUCTION</a:t>
            </a:r>
            <a:endParaRPr lang="en-IN" dirty="0">
              <a:solidFill>
                <a:srgbClr val="FF0000"/>
              </a:solidFill>
            </a:endParaRPr>
          </a:p>
        </p:txBody>
      </p:sp>
      <p:sp>
        <p:nvSpPr>
          <p:cNvPr id="3" name="Content Placeholder 2">
            <a:extLst>
              <a:ext uri="{FF2B5EF4-FFF2-40B4-BE49-F238E27FC236}">
                <a16:creationId xmlns:a16="http://schemas.microsoft.com/office/drawing/2014/main" id="{34E5D550-8879-49D0-9495-542C54BA7E6E}"/>
              </a:ext>
            </a:extLst>
          </p:cNvPr>
          <p:cNvSpPr>
            <a:spLocks noGrp="1"/>
          </p:cNvSpPr>
          <p:nvPr>
            <p:ph idx="1"/>
          </p:nvPr>
        </p:nvSpPr>
        <p:spPr>
          <a:xfrm>
            <a:off x="384313" y="1113184"/>
            <a:ext cx="11410122" cy="4353162"/>
          </a:xfrm>
        </p:spPr>
        <p:txBody>
          <a:bodyPr>
            <a:normAutofit fontScale="70000" lnSpcReduction="20000"/>
          </a:bodyPr>
          <a:lstStyle/>
          <a:p>
            <a:pPr algn="l"/>
            <a:r>
              <a:rPr lang="en-US" b="0" i="0" dirty="0">
                <a:solidFill>
                  <a:srgbClr val="00B0F0"/>
                </a:solidFill>
                <a:effectLst/>
                <a:latin typeface="Söhne"/>
              </a:rPr>
              <a:t>Introduction:</a:t>
            </a:r>
          </a:p>
          <a:p>
            <a:pPr algn="l"/>
            <a:r>
              <a:rPr lang="en-US" b="0" i="0" dirty="0">
                <a:solidFill>
                  <a:srgbClr val="00B0F0"/>
                </a:solidFill>
                <a:effectLst/>
                <a:latin typeface="Söhne"/>
              </a:rPr>
              <a:t>Understanding and optimizing hotel operations requires comprehensive analysis of various aspects of reservations, guest demographics, booking statuses, and historical behaviors. Within this framework, the </a:t>
            </a:r>
            <a:r>
              <a:rPr lang="en-US" b="0" i="0" dirty="0" err="1">
                <a:solidFill>
                  <a:srgbClr val="00B0F0"/>
                </a:solidFill>
                <a:effectLst/>
                <a:latin typeface="Söhne"/>
              </a:rPr>
              <a:t>Room_Details</a:t>
            </a:r>
            <a:r>
              <a:rPr lang="en-US" b="0" i="0" dirty="0">
                <a:solidFill>
                  <a:srgbClr val="00B0F0"/>
                </a:solidFill>
                <a:effectLst/>
                <a:latin typeface="Söhne"/>
              </a:rPr>
              <a:t> table serves as a fundamental repository, providing crucial insights into room reservation dynamics and booking modifications.</a:t>
            </a:r>
          </a:p>
          <a:p>
            <a:pPr algn="l"/>
            <a:r>
              <a:rPr lang="en-US" b="0" i="0" dirty="0">
                <a:solidFill>
                  <a:srgbClr val="00B0F0"/>
                </a:solidFill>
                <a:effectLst/>
                <a:latin typeface="Söhne"/>
              </a:rPr>
              <a:t>The </a:t>
            </a:r>
            <a:r>
              <a:rPr lang="en-US" b="0" i="0" dirty="0" err="1">
                <a:solidFill>
                  <a:srgbClr val="00B0F0"/>
                </a:solidFill>
                <a:effectLst/>
                <a:latin typeface="Söhne"/>
              </a:rPr>
              <a:t>Room_Details</a:t>
            </a:r>
            <a:r>
              <a:rPr lang="en-US" b="0" i="0" dirty="0">
                <a:solidFill>
                  <a:srgbClr val="00B0F0"/>
                </a:solidFill>
                <a:effectLst/>
                <a:latin typeface="Söhne"/>
              </a:rPr>
              <a:t> table is intricately linked with the </a:t>
            </a:r>
            <a:r>
              <a:rPr lang="en-US" b="0" i="0" dirty="0" err="1">
                <a:solidFill>
                  <a:srgbClr val="00B0F0"/>
                </a:solidFill>
                <a:effectLst/>
                <a:latin typeface="Söhne"/>
              </a:rPr>
              <a:t>Booking_Details</a:t>
            </a:r>
            <a:r>
              <a:rPr lang="en-US" b="0" i="0" dirty="0">
                <a:solidFill>
                  <a:srgbClr val="00B0F0"/>
                </a:solidFill>
                <a:effectLst/>
                <a:latin typeface="Söhne"/>
              </a:rPr>
              <a:t> table through a unique booking identifier, forming a pivotal connection within the database schema. This linkage allows for a seamless integration of data related to room reservations and booking specifics.</a:t>
            </a:r>
          </a:p>
          <a:p>
            <a:pPr algn="l"/>
            <a:r>
              <a:rPr lang="en-US" b="0" i="0" dirty="0">
                <a:solidFill>
                  <a:srgbClr val="00B0F0"/>
                </a:solidFill>
                <a:effectLst/>
                <a:latin typeface="Söhne"/>
              </a:rPr>
              <a:t>Within the </a:t>
            </a:r>
            <a:r>
              <a:rPr lang="en-US" b="0" i="0" dirty="0" err="1">
                <a:solidFill>
                  <a:srgbClr val="00B0F0"/>
                </a:solidFill>
                <a:effectLst/>
                <a:latin typeface="Söhne"/>
              </a:rPr>
              <a:t>Room_Details</a:t>
            </a:r>
            <a:r>
              <a:rPr lang="en-US" b="0" i="0" dirty="0">
                <a:solidFill>
                  <a:srgbClr val="00B0F0"/>
                </a:solidFill>
                <a:effectLst/>
                <a:latin typeface="Söhne"/>
              </a:rPr>
              <a:t> table, key information such as the type of room initially reserved, the eventually assigned room type, and the number of changes made to the booking are meticulously documented. These details offer invaluable insights into the dynamic nature of room allocation and the evolution of reservations over time.</a:t>
            </a:r>
          </a:p>
          <a:p>
            <a:pPr algn="l"/>
            <a:r>
              <a:rPr lang="en-US" b="0" i="0" dirty="0">
                <a:solidFill>
                  <a:srgbClr val="00B0F0"/>
                </a:solidFill>
                <a:effectLst/>
                <a:latin typeface="Söhne"/>
              </a:rPr>
              <a:t>Moreover, alongside the </a:t>
            </a:r>
            <a:r>
              <a:rPr lang="en-US" b="0" i="0" dirty="0" err="1">
                <a:solidFill>
                  <a:srgbClr val="00B0F0"/>
                </a:solidFill>
                <a:effectLst/>
                <a:latin typeface="Söhne"/>
              </a:rPr>
              <a:t>Reservation_Status</a:t>
            </a:r>
            <a:r>
              <a:rPr lang="en-US" b="0" i="0" dirty="0">
                <a:solidFill>
                  <a:srgbClr val="00B0F0"/>
                </a:solidFill>
                <a:effectLst/>
                <a:latin typeface="Söhne"/>
              </a:rPr>
              <a:t> table, which captures the progression of reservations and their final outcomes, the </a:t>
            </a:r>
            <a:r>
              <a:rPr lang="en-US" b="0" i="0" dirty="0" err="1">
                <a:solidFill>
                  <a:srgbClr val="00B0F0"/>
                </a:solidFill>
                <a:effectLst/>
                <a:latin typeface="Söhne"/>
              </a:rPr>
              <a:t>Room_Details</a:t>
            </a:r>
            <a:r>
              <a:rPr lang="en-US" b="0" i="0" dirty="0">
                <a:solidFill>
                  <a:srgbClr val="00B0F0"/>
                </a:solidFill>
                <a:effectLst/>
                <a:latin typeface="Söhne"/>
              </a:rPr>
              <a:t> table plays a crucial role in deciphering patterns and trends within the hotel's booking landscape. By analyzing changes in room assignments and reservation statuses, hotel management can make informed decisions to enhance operational efficiency and guest satisfaction.</a:t>
            </a:r>
          </a:p>
          <a:p>
            <a:pPr algn="l"/>
            <a:r>
              <a:rPr lang="en-US" b="0" i="0" dirty="0">
                <a:solidFill>
                  <a:srgbClr val="00B0F0"/>
                </a:solidFill>
                <a:effectLst/>
                <a:latin typeface="Söhne"/>
              </a:rPr>
              <a:t>In conjunction with other tables such as </a:t>
            </a:r>
            <a:r>
              <a:rPr lang="en-US" b="0" i="0" dirty="0" err="1">
                <a:solidFill>
                  <a:srgbClr val="00B0F0"/>
                </a:solidFill>
                <a:effectLst/>
                <a:latin typeface="Söhne"/>
              </a:rPr>
              <a:t>Booking_Details</a:t>
            </a:r>
            <a:r>
              <a:rPr lang="en-US" b="0" i="0" dirty="0">
                <a:solidFill>
                  <a:srgbClr val="00B0F0"/>
                </a:solidFill>
                <a:effectLst/>
                <a:latin typeface="Söhne"/>
              </a:rPr>
              <a:t>, </a:t>
            </a:r>
            <a:r>
              <a:rPr lang="en-US" b="0" i="0" dirty="0" err="1">
                <a:solidFill>
                  <a:srgbClr val="00B0F0"/>
                </a:solidFill>
                <a:effectLst/>
                <a:latin typeface="Söhne"/>
              </a:rPr>
              <a:t>Guest_Info</a:t>
            </a:r>
            <a:r>
              <a:rPr lang="en-US" b="0" i="0" dirty="0">
                <a:solidFill>
                  <a:srgbClr val="00B0F0"/>
                </a:solidFill>
                <a:effectLst/>
                <a:latin typeface="Söhne"/>
              </a:rPr>
              <a:t>, </a:t>
            </a:r>
            <a:r>
              <a:rPr lang="en-US" b="0" i="0" dirty="0" err="1">
                <a:solidFill>
                  <a:srgbClr val="00B0F0"/>
                </a:solidFill>
                <a:effectLst/>
                <a:latin typeface="Söhne"/>
              </a:rPr>
              <a:t>Meal_And_Stay_Details</a:t>
            </a:r>
            <a:r>
              <a:rPr lang="en-US" b="0" i="0" dirty="0">
                <a:solidFill>
                  <a:srgbClr val="00B0F0"/>
                </a:solidFill>
                <a:effectLst/>
                <a:latin typeface="Söhne"/>
              </a:rPr>
              <a:t>, and </a:t>
            </a:r>
            <a:r>
              <a:rPr lang="en-US" b="0" i="0" dirty="0" err="1">
                <a:solidFill>
                  <a:srgbClr val="00B0F0"/>
                </a:solidFill>
                <a:effectLst/>
                <a:latin typeface="Söhne"/>
              </a:rPr>
              <a:t>Booking_Source_and_History</a:t>
            </a:r>
            <a:r>
              <a:rPr lang="en-US" b="0" i="0" dirty="0">
                <a:solidFill>
                  <a:srgbClr val="00B0F0"/>
                </a:solidFill>
                <a:effectLst/>
                <a:latin typeface="Söhne"/>
              </a:rPr>
              <a:t>, the </a:t>
            </a:r>
            <a:r>
              <a:rPr lang="en-US" b="0" i="0" dirty="0" err="1">
                <a:solidFill>
                  <a:srgbClr val="00B0F0"/>
                </a:solidFill>
                <a:effectLst/>
                <a:latin typeface="Söhne"/>
              </a:rPr>
              <a:t>Room_Details</a:t>
            </a:r>
            <a:r>
              <a:rPr lang="en-US" b="0" i="0" dirty="0">
                <a:solidFill>
                  <a:srgbClr val="00B0F0"/>
                </a:solidFill>
                <a:effectLst/>
                <a:latin typeface="Söhne"/>
              </a:rPr>
              <a:t> table forms an integrated ecosystem of data, enabling comprehensive analysis of hotel operations from various perspectives. Together, these tables provide a holistic understanding of reservation dynamics, guest demographics, booking sources, and historical behaviors, empowering hotel management to optimize resource allocation, enhance guest experiences, and drive business growth.</a:t>
            </a:r>
          </a:p>
          <a:p>
            <a:endParaRPr lang="en-IN" dirty="0"/>
          </a:p>
        </p:txBody>
      </p:sp>
    </p:spTree>
    <p:extLst>
      <p:ext uri="{BB962C8B-B14F-4D97-AF65-F5344CB8AC3E}">
        <p14:creationId xmlns:p14="http://schemas.microsoft.com/office/powerpoint/2010/main" val="103643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B51E-303A-41A2-A7A1-4B36FEF1C720}"/>
              </a:ext>
            </a:extLst>
          </p:cNvPr>
          <p:cNvSpPr>
            <a:spLocks noGrp="1"/>
          </p:cNvSpPr>
          <p:nvPr>
            <p:ph type="title"/>
          </p:nvPr>
        </p:nvSpPr>
        <p:spPr/>
        <p:txBody>
          <a:bodyPr/>
          <a:lstStyle/>
          <a:p>
            <a:r>
              <a:rPr lang="en-US" dirty="0">
                <a:solidFill>
                  <a:srgbClr val="FF0000"/>
                </a:solidFill>
              </a:rPr>
              <a:t>Analysis of assigned , reserved room type</a:t>
            </a:r>
            <a:endParaRPr lang="en-IN" dirty="0">
              <a:solidFill>
                <a:srgbClr val="FF0000"/>
              </a:solidFill>
            </a:endParaRPr>
          </a:p>
        </p:txBody>
      </p:sp>
      <p:pic>
        <p:nvPicPr>
          <p:cNvPr id="5" name="Content Placeholder 4">
            <a:extLst>
              <a:ext uri="{FF2B5EF4-FFF2-40B4-BE49-F238E27FC236}">
                <a16:creationId xmlns:a16="http://schemas.microsoft.com/office/drawing/2014/main" id="{285C8B2F-C71D-4456-BB67-6B82BEEAF8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202" y="2016125"/>
            <a:ext cx="7773184"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474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D292-90DE-4A79-8D59-2D91354E61BF}"/>
              </a:ext>
            </a:extLst>
          </p:cNvPr>
          <p:cNvSpPr>
            <a:spLocks noGrp="1"/>
          </p:cNvSpPr>
          <p:nvPr>
            <p:ph type="title"/>
          </p:nvPr>
        </p:nvSpPr>
        <p:spPr/>
        <p:txBody>
          <a:bodyPr/>
          <a:lstStyle/>
          <a:p>
            <a:r>
              <a:rPr lang="en-US" dirty="0">
                <a:solidFill>
                  <a:srgbClr val="FF0000"/>
                </a:solidFill>
              </a:rPr>
              <a:t>Impact of booking changes on cancellation rate</a:t>
            </a:r>
            <a:endParaRPr lang="en-IN" dirty="0">
              <a:solidFill>
                <a:srgbClr val="FF0000"/>
              </a:solidFill>
            </a:endParaRPr>
          </a:p>
        </p:txBody>
      </p:sp>
      <p:pic>
        <p:nvPicPr>
          <p:cNvPr id="5" name="Content Placeholder 4">
            <a:extLst>
              <a:ext uri="{FF2B5EF4-FFF2-40B4-BE49-F238E27FC236}">
                <a16:creationId xmlns:a16="http://schemas.microsoft.com/office/drawing/2014/main" id="{FE5F4290-9E70-4D02-8339-18211874E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100" y="2130425"/>
            <a:ext cx="6500320"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767D74C1-F305-4678-8A57-85E8D45E6A00}"/>
              </a:ext>
            </a:extLst>
          </p:cNvPr>
          <p:cNvSpPr/>
          <p:nvPr/>
        </p:nvSpPr>
        <p:spPr>
          <a:xfrm>
            <a:off x="7823200" y="2374900"/>
            <a:ext cx="2919594" cy="30480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dirty="0">
                <a:solidFill>
                  <a:srgbClr val="00B0F0"/>
                </a:solidFill>
              </a:rPr>
              <a:t>As</a:t>
            </a:r>
            <a:r>
              <a:rPr lang="en-IN" sz="1800" baseline="0" dirty="0">
                <a:solidFill>
                  <a:srgbClr val="00B0F0"/>
                </a:solidFill>
              </a:rPr>
              <a:t> you can see the </a:t>
            </a:r>
            <a:r>
              <a:rPr lang="en-IN" sz="1800" dirty="0">
                <a:solidFill>
                  <a:srgbClr val="00B0F0"/>
                </a:solidFill>
              </a:rPr>
              <a:t>impact of booking changes on cancellation rates.  cancellation rates for bookings with different numbers of changes. cancellation rate is higher when booking changes</a:t>
            </a:r>
            <a:r>
              <a:rPr lang="en-IN" sz="1800" baseline="0" dirty="0">
                <a:solidFill>
                  <a:srgbClr val="00B0F0"/>
                </a:solidFill>
              </a:rPr>
              <a:t> is low</a:t>
            </a:r>
            <a:endParaRPr lang="en-IN" dirty="0">
              <a:solidFill>
                <a:srgbClr val="00B0F0"/>
              </a:solidFill>
            </a:endParaRPr>
          </a:p>
        </p:txBody>
      </p:sp>
    </p:spTree>
    <p:extLst>
      <p:ext uri="{BB962C8B-B14F-4D97-AF65-F5344CB8AC3E}">
        <p14:creationId xmlns:p14="http://schemas.microsoft.com/office/powerpoint/2010/main" val="317332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825-25FB-4C99-9476-20C14ED57DAC}"/>
              </a:ext>
            </a:extLst>
          </p:cNvPr>
          <p:cNvSpPr>
            <a:spLocks noGrp="1"/>
          </p:cNvSpPr>
          <p:nvPr>
            <p:ph type="title"/>
          </p:nvPr>
        </p:nvSpPr>
        <p:spPr/>
        <p:txBody>
          <a:bodyPr/>
          <a:lstStyle/>
          <a:p>
            <a:r>
              <a:rPr lang="en-US" dirty="0">
                <a:solidFill>
                  <a:srgbClr val="FF0000"/>
                </a:solidFill>
              </a:rPr>
              <a:t>Booking by room preferred, customer type</a:t>
            </a:r>
            <a:endParaRPr lang="en-IN" dirty="0">
              <a:solidFill>
                <a:srgbClr val="FF0000"/>
              </a:solidFill>
            </a:endParaRPr>
          </a:p>
        </p:txBody>
      </p:sp>
      <p:pic>
        <p:nvPicPr>
          <p:cNvPr id="5" name="Content Placeholder 4">
            <a:extLst>
              <a:ext uri="{FF2B5EF4-FFF2-40B4-BE49-F238E27FC236}">
                <a16:creationId xmlns:a16="http://schemas.microsoft.com/office/drawing/2014/main" id="{AC6C3EB3-C8F4-4AB8-9AA2-A484B466A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546" y="2016125"/>
            <a:ext cx="7790496"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155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1313-2E89-4B9E-A200-7A31F551B7F8}"/>
              </a:ext>
            </a:extLst>
          </p:cNvPr>
          <p:cNvSpPr>
            <a:spLocks noGrp="1"/>
          </p:cNvSpPr>
          <p:nvPr>
            <p:ph type="title"/>
          </p:nvPr>
        </p:nvSpPr>
        <p:spPr/>
        <p:txBody>
          <a:bodyPr/>
          <a:lstStyle/>
          <a:p>
            <a:r>
              <a:rPr lang="en-US" dirty="0">
                <a:solidFill>
                  <a:srgbClr val="FF0000"/>
                </a:solidFill>
              </a:rPr>
              <a:t>Analysis of reservation status</a:t>
            </a:r>
            <a:endParaRPr lang="en-IN" dirty="0">
              <a:solidFill>
                <a:srgbClr val="FF0000"/>
              </a:solidFill>
            </a:endParaRPr>
          </a:p>
        </p:txBody>
      </p:sp>
      <p:pic>
        <p:nvPicPr>
          <p:cNvPr id="5" name="Content Placeholder 4">
            <a:extLst>
              <a:ext uri="{FF2B5EF4-FFF2-40B4-BE49-F238E27FC236}">
                <a16:creationId xmlns:a16="http://schemas.microsoft.com/office/drawing/2014/main" id="{A00A48C9-6CC6-4671-A08A-E2E887A11C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975" y="2325248"/>
            <a:ext cx="9291638" cy="3085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044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1A2-CFEE-40D7-80B3-54F3BFDF587E}"/>
              </a:ext>
            </a:extLst>
          </p:cNvPr>
          <p:cNvSpPr>
            <a:spLocks noGrp="1"/>
          </p:cNvSpPr>
          <p:nvPr>
            <p:ph type="title"/>
          </p:nvPr>
        </p:nvSpPr>
        <p:spPr/>
        <p:txBody>
          <a:bodyPr/>
          <a:lstStyle/>
          <a:p>
            <a:r>
              <a:rPr lang="en-US" dirty="0">
                <a:solidFill>
                  <a:srgbClr val="FF0000"/>
                </a:solidFill>
              </a:rPr>
              <a:t>Trend in reservation status</a:t>
            </a:r>
            <a:endParaRPr lang="en-IN" dirty="0">
              <a:solidFill>
                <a:srgbClr val="FF0000"/>
              </a:solidFill>
            </a:endParaRPr>
          </a:p>
        </p:txBody>
      </p:sp>
      <p:pic>
        <p:nvPicPr>
          <p:cNvPr id="5" name="Content Placeholder 4">
            <a:extLst>
              <a:ext uri="{FF2B5EF4-FFF2-40B4-BE49-F238E27FC236}">
                <a16:creationId xmlns:a16="http://schemas.microsoft.com/office/drawing/2014/main" id="{C4EA9B9E-E8A2-48CF-8F4E-1A70BEC6E1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301" y="2016125"/>
            <a:ext cx="8117864"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393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8BBA-EE6E-42EC-87C5-15746452EB35}"/>
              </a:ext>
            </a:extLst>
          </p:cNvPr>
          <p:cNvSpPr>
            <a:spLocks noGrp="1"/>
          </p:cNvSpPr>
          <p:nvPr>
            <p:ph type="title"/>
          </p:nvPr>
        </p:nvSpPr>
        <p:spPr/>
        <p:txBody>
          <a:bodyPr/>
          <a:lstStyle/>
          <a:p>
            <a:r>
              <a:rPr lang="en-US" dirty="0">
                <a:solidFill>
                  <a:srgbClr val="FF0000"/>
                </a:solidFill>
              </a:rPr>
              <a:t>Reservation status across diff customer type</a:t>
            </a:r>
            <a:endParaRPr lang="en-IN" dirty="0">
              <a:solidFill>
                <a:srgbClr val="FF0000"/>
              </a:solidFill>
            </a:endParaRPr>
          </a:p>
        </p:txBody>
      </p:sp>
      <p:pic>
        <p:nvPicPr>
          <p:cNvPr id="5" name="Content Placeholder 4">
            <a:extLst>
              <a:ext uri="{FF2B5EF4-FFF2-40B4-BE49-F238E27FC236}">
                <a16:creationId xmlns:a16="http://schemas.microsoft.com/office/drawing/2014/main" id="{0283C135-50D1-42E9-949D-A53516EAC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901" y="2016125"/>
            <a:ext cx="8115300"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5964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65DA-9DBF-4BDC-BAAE-401EBF5C89DD}"/>
              </a:ext>
            </a:extLst>
          </p:cNvPr>
          <p:cNvSpPr>
            <a:spLocks noGrp="1"/>
          </p:cNvSpPr>
          <p:nvPr>
            <p:ph type="title"/>
          </p:nvPr>
        </p:nvSpPr>
        <p:spPr>
          <a:xfrm>
            <a:off x="1451579" y="317501"/>
            <a:ext cx="9291215" cy="1074736"/>
          </a:xfrm>
        </p:spPr>
        <p:txBody>
          <a:bodyPr/>
          <a:lstStyle/>
          <a:p>
            <a:r>
              <a:rPr lang="en-US" dirty="0">
                <a:solidFill>
                  <a:srgbClr val="FF0000"/>
                </a:solidFill>
              </a:rPr>
              <a:t>ADR BASED ON RESERVATION STATUS</a:t>
            </a:r>
            <a:endParaRPr lang="en-IN" dirty="0">
              <a:solidFill>
                <a:srgbClr val="FF0000"/>
              </a:solidFill>
            </a:endParaRPr>
          </a:p>
        </p:txBody>
      </p:sp>
      <p:pic>
        <p:nvPicPr>
          <p:cNvPr id="5" name="Content Placeholder 4">
            <a:extLst>
              <a:ext uri="{FF2B5EF4-FFF2-40B4-BE49-F238E27FC236}">
                <a16:creationId xmlns:a16="http://schemas.microsoft.com/office/drawing/2014/main" id="{248C2750-030C-46E3-B13B-25E46B15ED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7762" y="2016125"/>
            <a:ext cx="7798064"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0794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A25A-524E-405D-AC75-393D7751CFD3}"/>
              </a:ext>
            </a:extLst>
          </p:cNvPr>
          <p:cNvSpPr>
            <a:spLocks noGrp="1"/>
          </p:cNvSpPr>
          <p:nvPr>
            <p:ph type="title"/>
          </p:nvPr>
        </p:nvSpPr>
        <p:spPr>
          <a:xfrm>
            <a:off x="279401" y="804519"/>
            <a:ext cx="10960099" cy="2929281"/>
          </a:xfrm>
        </p:spPr>
        <p:txBody>
          <a:bodyPr/>
          <a:lstStyle/>
          <a:p>
            <a:r>
              <a:rPr lang="en-US" b="1" dirty="0">
                <a:solidFill>
                  <a:srgbClr val="FF0000"/>
                </a:solidFill>
              </a:rPr>
              <a:t>CAPSTONE PROJECT- ANALYSIS USING POWER BI</a:t>
            </a:r>
            <a:endParaRPr lang="en-IN" b="1" dirty="0">
              <a:solidFill>
                <a:srgbClr val="FF0000"/>
              </a:solidFill>
            </a:endParaRPr>
          </a:p>
        </p:txBody>
      </p:sp>
    </p:spTree>
    <p:extLst>
      <p:ext uri="{BB962C8B-B14F-4D97-AF65-F5344CB8AC3E}">
        <p14:creationId xmlns:p14="http://schemas.microsoft.com/office/powerpoint/2010/main" val="360018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FCD1D8-5DB3-4147-956F-57C8DB3C3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5" y="649356"/>
            <a:ext cx="11993218" cy="5181601"/>
          </a:xfrm>
        </p:spPr>
      </p:pic>
      <p:sp>
        <p:nvSpPr>
          <p:cNvPr id="6" name="Oval 5">
            <a:extLst>
              <a:ext uri="{FF2B5EF4-FFF2-40B4-BE49-F238E27FC236}">
                <a16:creationId xmlns:a16="http://schemas.microsoft.com/office/drawing/2014/main" id="{00A188B6-05DF-4B6C-B7F9-46DA21175793}"/>
              </a:ext>
            </a:extLst>
          </p:cNvPr>
          <p:cNvSpPr/>
          <p:nvPr/>
        </p:nvSpPr>
        <p:spPr>
          <a:xfrm>
            <a:off x="3631096" y="0"/>
            <a:ext cx="3538330" cy="649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FF0000"/>
                </a:solidFill>
              </a:rPr>
              <a:t>ER DIAGRAM</a:t>
            </a:r>
            <a:endParaRPr lang="en-IN" dirty="0">
              <a:solidFill>
                <a:srgbClr val="FF0000"/>
              </a:solidFill>
            </a:endParaRPr>
          </a:p>
        </p:txBody>
      </p:sp>
    </p:spTree>
    <p:extLst>
      <p:ext uri="{BB962C8B-B14F-4D97-AF65-F5344CB8AC3E}">
        <p14:creationId xmlns:p14="http://schemas.microsoft.com/office/powerpoint/2010/main" val="359942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7C0B-37F3-4B47-9CAF-FC27F3B8357B}"/>
              </a:ext>
            </a:extLst>
          </p:cNvPr>
          <p:cNvSpPr>
            <a:spLocks noGrp="1"/>
          </p:cNvSpPr>
          <p:nvPr>
            <p:ph type="title"/>
          </p:nvPr>
        </p:nvSpPr>
        <p:spPr>
          <a:xfrm>
            <a:off x="1451579" y="503583"/>
            <a:ext cx="9291215" cy="1033669"/>
          </a:xfrm>
        </p:spPr>
        <p:txBody>
          <a:bodyPr/>
          <a:lstStyle/>
          <a:p>
            <a:r>
              <a:rPr lang="en-US" dirty="0">
                <a:solidFill>
                  <a:srgbClr val="00B0F0"/>
                </a:solidFill>
              </a:rPr>
              <a:t>TREND OVER YEAR(BOOKING,CANCELLATIONS)</a:t>
            </a:r>
            <a:endParaRPr lang="en-IN" dirty="0">
              <a:solidFill>
                <a:srgbClr val="00B0F0"/>
              </a:solidFill>
            </a:endParaRPr>
          </a:p>
        </p:txBody>
      </p:sp>
      <p:pic>
        <p:nvPicPr>
          <p:cNvPr id="5" name="Content Placeholder 4">
            <a:extLst>
              <a:ext uri="{FF2B5EF4-FFF2-40B4-BE49-F238E27FC236}">
                <a16:creationId xmlns:a16="http://schemas.microsoft.com/office/drawing/2014/main" id="{7A811296-0D13-4BE1-A2CB-2053C652FE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384" y="2016124"/>
            <a:ext cx="8346996" cy="39075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C65C9216-1415-4A4F-83B0-77976C85AF79}"/>
              </a:ext>
            </a:extLst>
          </p:cNvPr>
          <p:cNvSpPr/>
          <p:nvPr/>
        </p:nvSpPr>
        <p:spPr>
          <a:xfrm>
            <a:off x="9395791" y="2016124"/>
            <a:ext cx="2478157" cy="374857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0" i="0" dirty="0">
                <a:solidFill>
                  <a:srgbClr val="00B0F0"/>
                </a:solidFill>
                <a:effectLst/>
                <a:latin typeface="Söhne"/>
              </a:rPr>
              <a:t>By following these steps and visualizing the booking trends over the years using a bar chart, we can effectively identify seasonality patterns and gain insights into the overall booking behavior and cancellation trends.</a:t>
            </a:r>
            <a:endParaRPr lang="en-IN" dirty="0">
              <a:solidFill>
                <a:srgbClr val="00B0F0"/>
              </a:solidFill>
            </a:endParaRPr>
          </a:p>
        </p:txBody>
      </p:sp>
    </p:spTree>
    <p:extLst>
      <p:ext uri="{BB962C8B-B14F-4D97-AF65-F5344CB8AC3E}">
        <p14:creationId xmlns:p14="http://schemas.microsoft.com/office/powerpoint/2010/main" val="265582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E4B9-408E-4AD9-9023-76371A61165C}"/>
              </a:ext>
            </a:extLst>
          </p:cNvPr>
          <p:cNvSpPr>
            <a:spLocks noGrp="1"/>
          </p:cNvSpPr>
          <p:nvPr>
            <p:ph type="title"/>
          </p:nvPr>
        </p:nvSpPr>
        <p:spPr>
          <a:xfrm>
            <a:off x="1451579" y="185531"/>
            <a:ext cx="9291215" cy="1046921"/>
          </a:xfrm>
        </p:spPr>
        <p:txBody>
          <a:bodyPr>
            <a:normAutofit/>
          </a:bodyPr>
          <a:lstStyle/>
          <a:p>
            <a:r>
              <a:rPr lang="en-US" b="0" i="0" dirty="0">
                <a:solidFill>
                  <a:srgbClr val="FF0000"/>
                </a:solidFill>
                <a:effectLst/>
                <a:latin typeface="Söhne"/>
              </a:rPr>
              <a:t>descriptions of various tables in a database RELATED TO HOTEL ANALYSIS</a:t>
            </a:r>
            <a:endParaRPr lang="en-IN" dirty="0"/>
          </a:p>
        </p:txBody>
      </p:sp>
      <p:sp>
        <p:nvSpPr>
          <p:cNvPr id="3" name="Content Placeholder 2">
            <a:extLst>
              <a:ext uri="{FF2B5EF4-FFF2-40B4-BE49-F238E27FC236}">
                <a16:creationId xmlns:a16="http://schemas.microsoft.com/office/drawing/2014/main" id="{C1D4B1AA-F02D-4A11-BC82-96FD002D12E2}"/>
              </a:ext>
            </a:extLst>
          </p:cNvPr>
          <p:cNvSpPr>
            <a:spLocks noGrp="1"/>
          </p:cNvSpPr>
          <p:nvPr>
            <p:ph idx="1"/>
          </p:nvPr>
        </p:nvSpPr>
        <p:spPr>
          <a:xfrm>
            <a:off x="291549" y="1232452"/>
            <a:ext cx="11476382" cy="4558748"/>
          </a:xfrm>
        </p:spPr>
        <p:txBody>
          <a:bodyPr>
            <a:normAutofit fontScale="85000" lnSpcReduction="10000"/>
          </a:bodyPr>
          <a:lstStyle/>
          <a:p>
            <a:pPr algn="l">
              <a:buFont typeface="+mj-lt"/>
              <a:buAutoNum type="arabicPeriod"/>
            </a:pPr>
            <a:r>
              <a:rPr lang="en-US" b="1" i="0" dirty="0" err="1">
                <a:solidFill>
                  <a:srgbClr val="00B0F0"/>
                </a:solidFill>
                <a:effectLst/>
                <a:latin typeface="Söhne"/>
              </a:rPr>
              <a:t>Room_Details</a:t>
            </a:r>
            <a:r>
              <a:rPr lang="en-US" b="0" i="0" dirty="0">
                <a:solidFill>
                  <a:srgbClr val="00B0F0"/>
                </a:solidFill>
                <a:effectLst/>
                <a:latin typeface="Söhne"/>
              </a:rPr>
              <a:t>: Stores information about room reservations and changes made to them, including initial and eventually assigned room types, and the number of changes made to the booking.</a:t>
            </a:r>
          </a:p>
          <a:p>
            <a:pPr algn="l">
              <a:buFont typeface="+mj-lt"/>
              <a:buAutoNum type="arabicPeriod"/>
            </a:pPr>
            <a:r>
              <a:rPr lang="en-US" b="1" i="0" dirty="0" err="1">
                <a:solidFill>
                  <a:srgbClr val="00B0F0"/>
                </a:solidFill>
                <a:effectLst/>
                <a:latin typeface="Söhne"/>
              </a:rPr>
              <a:t>Reservation_Status</a:t>
            </a:r>
            <a:r>
              <a:rPr lang="en-US" b="0" i="0" dirty="0">
                <a:solidFill>
                  <a:srgbClr val="00B0F0"/>
                </a:solidFill>
                <a:effectLst/>
                <a:latin typeface="Söhne"/>
              </a:rPr>
              <a:t>: Records the status of reservations over time, capturing the last status and the date it was recorded. Useful for tracking reservation progression and outcomes.</a:t>
            </a:r>
          </a:p>
          <a:p>
            <a:pPr algn="l">
              <a:buFont typeface="+mj-lt"/>
              <a:buAutoNum type="arabicPeriod"/>
            </a:pPr>
            <a:r>
              <a:rPr lang="en-US" b="1" i="0" dirty="0" err="1">
                <a:solidFill>
                  <a:srgbClr val="00B0F0"/>
                </a:solidFill>
                <a:effectLst/>
                <a:latin typeface="Söhne"/>
              </a:rPr>
              <a:t>Booking_Details</a:t>
            </a:r>
            <a:r>
              <a:rPr lang="en-US" b="0" i="0" dirty="0">
                <a:solidFill>
                  <a:srgbClr val="00B0F0"/>
                </a:solidFill>
                <a:effectLst/>
                <a:latin typeface="Söhne"/>
              </a:rPr>
              <a:t>: Contains essential details of hotel reservations, such as unique booking identifier, hotel type, cancellation status, lead time, arrival date details, and number of weekend and weekday nights stayed.</a:t>
            </a:r>
          </a:p>
          <a:p>
            <a:pPr algn="l">
              <a:buFont typeface="+mj-lt"/>
              <a:buAutoNum type="arabicPeriod"/>
            </a:pPr>
            <a:r>
              <a:rPr lang="en-US" b="1" i="0" dirty="0" err="1">
                <a:solidFill>
                  <a:srgbClr val="00B0F0"/>
                </a:solidFill>
                <a:effectLst/>
                <a:latin typeface="Söhne"/>
              </a:rPr>
              <a:t>Guest_Info</a:t>
            </a:r>
            <a:r>
              <a:rPr lang="en-US" b="0" i="0" dirty="0">
                <a:solidFill>
                  <a:srgbClr val="00B0F0"/>
                </a:solidFill>
                <a:effectLst/>
                <a:latin typeface="Söhne"/>
              </a:rPr>
              <a:t>: Provides insights into guests associated with each booking, recording the number of adults, children, and babies accompanying the booking.</a:t>
            </a:r>
          </a:p>
          <a:p>
            <a:pPr algn="l">
              <a:buFont typeface="+mj-lt"/>
              <a:buAutoNum type="arabicPeriod"/>
            </a:pPr>
            <a:r>
              <a:rPr lang="en-US" b="1" i="0" dirty="0" err="1">
                <a:solidFill>
                  <a:srgbClr val="00B0F0"/>
                </a:solidFill>
                <a:effectLst/>
                <a:latin typeface="Söhne"/>
              </a:rPr>
              <a:t>Meal_And_Stay_Details</a:t>
            </a:r>
            <a:r>
              <a:rPr lang="en-US" b="0" i="0" dirty="0">
                <a:solidFill>
                  <a:srgbClr val="00B0F0"/>
                </a:solidFill>
                <a:effectLst/>
                <a:latin typeface="Söhne"/>
              </a:rPr>
              <a:t>: Complements booking information with meal-related and stay-related attributes, including meal type, Average Daily Rate (ADR), car parking requirements, and total count of special guest requests.</a:t>
            </a:r>
          </a:p>
          <a:p>
            <a:pPr algn="l">
              <a:buFont typeface="+mj-lt"/>
              <a:buAutoNum type="arabicPeriod"/>
            </a:pPr>
            <a:r>
              <a:rPr lang="en-US" b="1" i="0" dirty="0" err="1">
                <a:solidFill>
                  <a:srgbClr val="00B0F0"/>
                </a:solidFill>
                <a:effectLst/>
                <a:latin typeface="Söhne"/>
              </a:rPr>
              <a:t>Booking_Source_and_History</a:t>
            </a:r>
            <a:r>
              <a:rPr lang="en-US" b="0" i="0" dirty="0">
                <a:solidFill>
                  <a:srgbClr val="00B0F0"/>
                </a:solidFill>
                <a:effectLst/>
                <a:latin typeface="Söhne"/>
              </a:rPr>
              <a:t>: Crucial for understanding booking sources and guest historical behavior, containing information like market segment, distribution channel, repeated visitor status, previous booking history, deposit type, booking agent/company IDs, waiting list duration, and customer type.</a:t>
            </a:r>
          </a:p>
          <a:p>
            <a:endParaRPr lang="en-IN" dirty="0"/>
          </a:p>
        </p:txBody>
      </p:sp>
    </p:spTree>
    <p:extLst>
      <p:ext uri="{BB962C8B-B14F-4D97-AF65-F5344CB8AC3E}">
        <p14:creationId xmlns:p14="http://schemas.microsoft.com/office/powerpoint/2010/main" val="2926385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7796-35D5-4BE5-9766-4EA022B567DA}"/>
              </a:ext>
            </a:extLst>
          </p:cNvPr>
          <p:cNvSpPr>
            <a:spLocks noGrp="1"/>
          </p:cNvSpPr>
          <p:nvPr>
            <p:ph type="title"/>
          </p:nvPr>
        </p:nvSpPr>
        <p:spPr/>
        <p:txBody>
          <a:bodyPr/>
          <a:lstStyle/>
          <a:p>
            <a:r>
              <a:rPr lang="en-US" dirty="0">
                <a:solidFill>
                  <a:srgbClr val="00B0F0"/>
                </a:solidFill>
              </a:rPr>
              <a:t>MONTHLY BOOKING PATTERNS</a:t>
            </a:r>
            <a:endParaRPr lang="en-IN" dirty="0">
              <a:solidFill>
                <a:srgbClr val="00B0F0"/>
              </a:solidFill>
            </a:endParaRPr>
          </a:p>
        </p:txBody>
      </p:sp>
      <p:pic>
        <p:nvPicPr>
          <p:cNvPr id="5" name="Content Placeholder 4">
            <a:extLst>
              <a:ext uri="{FF2B5EF4-FFF2-40B4-BE49-F238E27FC236}">
                <a16:creationId xmlns:a16="http://schemas.microsoft.com/office/drawing/2014/main" id="{19F36CC8-57D4-442E-8682-23512BB22D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643" y="2016125"/>
            <a:ext cx="8305038" cy="4037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BFC84978-4838-4C1C-8D8C-D9DA20A6FBF2}"/>
              </a:ext>
            </a:extLst>
          </p:cNvPr>
          <p:cNvSpPr/>
          <p:nvPr/>
        </p:nvSpPr>
        <p:spPr>
          <a:xfrm>
            <a:off x="9488557" y="2358887"/>
            <a:ext cx="2239617" cy="31937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The peak months are august, </a:t>
            </a:r>
            <a:r>
              <a:rPr lang="en-US" dirty="0" err="1">
                <a:solidFill>
                  <a:srgbClr val="00B0F0"/>
                </a:solidFill>
              </a:rPr>
              <a:t>July,may</a:t>
            </a:r>
            <a:r>
              <a:rPr lang="en-US" dirty="0">
                <a:solidFill>
                  <a:srgbClr val="00B0F0"/>
                </a:solidFill>
              </a:rPr>
              <a:t> where is more booking are done on monthly </a:t>
            </a:r>
            <a:r>
              <a:rPr lang="en-US" dirty="0" err="1">
                <a:solidFill>
                  <a:srgbClr val="00B0F0"/>
                </a:solidFill>
              </a:rPr>
              <a:t>basies</a:t>
            </a:r>
            <a:endParaRPr lang="en-IN" dirty="0">
              <a:solidFill>
                <a:srgbClr val="00B0F0"/>
              </a:solidFill>
            </a:endParaRPr>
          </a:p>
        </p:txBody>
      </p:sp>
    </p:spTree>
    <p:extLst>
      <p:ext uri="{BB962C8B-B14F-4D97-AF65-F5344CB8AC3E}">
        <p14:creationId xmlns:p14="http://schemas.microsoft.com/office/powerpoint/2010/main" val="362587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5E02-913D-480A-9F01-AE07E872848A}"/>
              </a:ext>
            </a:extLst>
          </p:cNvPr>
          <p:cNvSpPr>
            <a:spLocks noGrp="1"/>
          </p:cNvSpPr>
          <p:nvPr>
            <p:ph type="title"/>
          </p:nvPr>
        </p:nvSpPr>
        <p:spPr/>
        <p:txBody>
          <a:bodyPr/>
          <a:lstStyle/>
          <a:p>
            <a:r>
              <a:rPr lang="en-US" dirty="0">
                <a:solidFill>
                  <a:srgbClr val="00B0F0"/>
                </a:solidFill>
              </a:rPr>
              <a:t>WEEKEND, WEEKDAY NIGHTS STAYS</a:t>
            </a:r>
            <a:endParaRPr lang="en-IN" dirty="0">
              <a:solidFill>
                <a:srgbClr val="00B0F0"/>
              </a:solidFill>
            </a:endParaRPr>
          </a:p>
        </p:txBody>
      </p:sp>
      <p:pic>
        <p:nvPicPr>
          <p:cNvPr id="5" name="Content Placeholder 4">
            <a:extLst>
              <a:ext uri="{FF2B5EF4-FFF2-40B4-BE49-F238E27FC236}">
                <a16:creationId xmlns:a16="http://schemas.microsoft.com/office/drawing/2014/main" id="{AF16AC9C-0793-49B3-A02E-F5A60CD55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8" y="2016124"/>
            <a:ext cx="7533395" cy="3801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FB9273B4-CFCE-44FF-8F3F-B8CCB6180359}"/>
              </a:ext>
            </a:extLst>
          </p:cNvPr>
          <p:cNvSpPr/>
          <p:nvPr/>
        </p:nvSpPr>
        <p:spPr>
          <a:xfrm>
            <a:off x="9475304" y="2186609"/>
            <a:ext cx="2160105" cy="337930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As be can see in weeknights people stay more as compare to the weekend nights.</a:t>
            </a:r>
            <a:endParaRPr lang="en-IN" dirty="0">
              <a:solidFill>
                <a:srgbClr val="00B0F0"/>
              </a:solidFill>
            </a:endParaRPr>
          </a:p>
        </p:txBody>
      </p:sp>
    </p:spTree>
    <p:extLst>
      <p:ext uri="{BB962C8B-B14F-4D97-AF65-F5344CB8AC3E}">
        <p14:creationId xmlns:p14="http://schemas.microsoft.com/office/powerpoint/2010/main" val="294635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B446-6D10-46CF-90C1-03B92DD27F29}"/>
              </a:ext>
            </a:extLst>
          </p:cNvPr>
          <p:cNvSpPr>
            <a:spLocks noGrp="1"/>
          </p:cNvSpPr>
          <p:nvPr>
            <p:ph type="title"/>
          </p:nvPr>
        </p:nvSpPr>
        <p:spPr/>
        <p:txBody>
          <a:bodyPr/>
          <a:lstStyle/>
          <a:p>
            <a:r>
              <a:rPr lang="en-US" dirty="0">
                <a:solidFill>
                  <a:srgbClr val="00B0F0"/>
                </a:solidFill>
              </a:rPr>
              <a:t>CANCELLATION RATIO</a:t>
            </a:r>
            <a:endParaRPr lang="en-IN" dirty="0">
              <a:solidFill>
                <a:srgbClr val="00B0F0"/>
              </a:solidFill>
            </a:endParaRPr>
          </a:p>
        </p:txBody>
      </p:sp>
      <p:pic>
        <p:nvPicPr>
          <p:cNvPr id="5" name="Content Placeholder 4">
            <a:extLst>
              <a:ext uri="{FF2B5EF4-FFF2-40B4-BE49-F238E27FC236}">
                <a16:creationId xmlns:a16="http://schemas.microsoft.com/office/drawing/2014/main" id="{F60A6DF8-A319-4A3A-B81F-5A2A14A403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577" y="1853754"/>
            <a:ext cx="8530870" cy="3748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C258E983-B4E3-465C-A9BA-394D13062962}"/>
              </a:ext>
            </a:extLst>
          </p:cNvPr>
          <p:cNvSpPr/>
          <p:nvPr/>
        </p:nvSpPr>
        <p:spPr>
          <a:xfrm>
            <a:off x="9342783" y="2001078"/>
            <a:ext cx="2173356" cy="315401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Here be can see line graph based on cancellation ration based on months. Cancellation is more in June, April, </a:t>
            </a:r>
            <a:r>
              <a:rPr lang="en-US" dirty="0" err="1">
                <a:solidFill>
                  <a:srgbClr val="00B0F0"/>
                </a:solidFill>
              </a:rPr>
              <a:t>may,sept</a:t>
            </a:r>
            <a:endParaRPr lang="en-IN" dirty="0">
              <a:solidFill>
                <a:srgbClr val="00B0F0"/>
              </a:solidFill>
            </a:endParaRPr>
          </a:p>
        </p:txBody>
      </p:sp>
    </p:spTree>
    <p:extLst>
      <p:ext uri="{BB962C8B-B14F-4D97-AF65-F5344CB8AC3E}">
        <p14:creationId xmlns:p14="http://schemas.microsoft.com/office/powerpoint/2010/main" val="1052020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D93B-F150-4436-918C-140245055872}"/>
              </a:ext>
            </a:extLst>
          </p:cNvPr>
          <p:cNvSpPr>
            <a:spLocks noGrp="1"/>
          </p:cNvSpPr>
          <p:nvPr>
            <p:ph type="title"/>
          </p:nvPr>
        </p:nvSpPr>
        <p:spPr>
          <a:xfrm>
            <a:off x="1450392" y="804519"/>
            <a:ext cx="9291215" cy="1049235"/>
          </a:xfrm>
        </p:spPr>
        <p:txBody>
          <a:bodyPr/>
          <a:lstStyle/>
          <a:p>
            <a:r>
              <a:rPr lang="en-US" dirty="0">
                <a:solidFill>
                  <a:srgbClr val="00B0F0"/>
                </a:solidFill>
              </a:rPr>
              <a:t>Distribution of guests</a:t>
            </a:r>
            <a:endParaRPr lang="en-IN" dirty="0">
              <a:solidFill>
                <a:srgbClr val="00B0F0"/>
              </a:solidFill>
            </a:endParaRPr>
          </a:p>
        </p:txBody>
      </p:sp>
      <p:pic>
        <p:nvPicPr>
          <p:cNvPr id="5" name="Content Placeholder 4">
            <a:extLst>
              <a:ext uri="{FF2B5EF4-FFF2-40B4-BE49-F238E27FC236}">
                <a16:creationId xmlns:a16="http://schemas.microsoft.com/office/drawing/2014/main" id="{12DAF149-D9EC-4BCF-80A6-243BC06D2B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069" y="1853754"/>
            <a:ext cx="8057321"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6634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3852-8458-4292-9F54-4ECBA5D70B9F}"/>
              </a:ext>
            </a:extLst>
          </p:cNvPr>
          <p:cNvSpPr>
            <a:spLocks noGrp="1"/>
          </p:cNvSpPr>
          <p:nvPr>
            <p:ph type="title"/>
          </p:nvPr>
        </p:nvSpPr>
        <p:spPr/>
        <p:txBody>
          <a:bodyPr/>
          <a:lstStyle/>
          <a:p>
            <a:r>
              <a:rPr lang="en-US" dirty="0">
                <a:solidFill>
                  <a:srgbClr val="00B0F0"/>
                </a:solidFill>
              </a:rPr>
              <a:t>Distribution of </a:t>
            </a:r>
            <a:r>
              <a:rPr lang="en-US" dirty="0" err="1">
                <a:solidFill>
                  <a:srgbClr val="00B0F0"/>
                </a:solidFill>
              </a:rPr>
              <a:t>adr</a:t>
            </a:r>
            <a:endParaRPr lang="en-IN" dirty="0">
              <a:solidFill>
                <a:srgbClr val="00B0F0"/>
              </a:solidFill>
            </a:endParaRPr>
          </a:p>
        </p:txBody>
      </p:sp>
      <p:pic>
        <p:nvPicPr>
          <p:cNvPr id="5" name="Content Placeholder 4">
            <a:extLst>
              <a:ext uri="{FF2B5EF4-FFF2-40B4-BE49-F238E27FC236}">
                <a16:creationId xmlns:a16="http://schemas.microsoft.com/office/drawing/2014/main" id="{1019F7B1-7118-47B6-92B6-D38C4C85F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271" y="1721232"/>
            <a:ext cx="8441634" cy="3814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82899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E245-7CF1-4460-B070-48FFE2136CC7}"/>
              </a:ext>
            </a:extLst>
          </p:cNvPr>
          <p:cNvSpPr>
            <a:spLocks noGrp="1"/>
          </p:cNvSpPr>
          <p:nvPr>
            <p:ph type="title"/>
          </p:nvPr>
        </p:nvSpPr>
        <p:spPr>
          <a:xfrm>
            <a:off x="1450392" y="397565"/>
            <a:ext cx="9291215" cy="795131"/>
          </a:xfrm>
        </p:spPr>
        <p:txBody>
          <a:bodyPr/>
          <a:lstStyle/>
          <a:p>
            <a:r>
              <a:rPr lang="en-US" dirty="0">
                <a:solidFill>
                  <a:srgbClr val="00B0F0"/>
                </a:solidFill>
              </a:rPr>
              <a:t>Resort hotel vs city hotel</a:t>
            </a:r>
            <a:endParaRPr lang="en-IN" dirty="0">
              <a:solidFill>
                <a:srgbClr val="00B0F0"/>
              </a:solidFill>
            </a:endParaRPr>
          </a:p>
        </p:txBody>
      </p:sp>
      <p:pic>
        <p:nvPicPr>
          <p:cNvPr id="5" name="Content Placeholder 4">
            <a:extLst>
              <a:ext uri="{FF2B5EF4-FFF2-40B4-BE49-F238E27FC236}">
                <a16:creationId xmlns:a16="http://schemas.microsoft.com/office/drawing/2014/main" id="{41C1EEF3-6C08-44C6-8CE0-E236F46795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059" y="1871113"/>
            <a:ext cx="8130517" cy="3920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0F3E3F52-98B2-4E7F-BEDA-CC0F63466DF1}"/>
              </a:ext>
            </a:extLst>
          </p:cNvPr>
          <p:cNvSpPr/>
          <p:nvPr/>
        </p:nvSpPr>
        <p:spPr>
          <a:xfrm>
            <a:off x="9051235" y="2332383"/>
            <a:ext cx="2504661" cy="303474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The resort hotel have more car parking space as compare to the city hotel. Resort Hotel = 74.1% City Hotel = 25.9%</a:t>
            </a:r>
            <a:endParaRPr lang="en-IN" dirty="0">
              <a:solidFill>
                <a:srgbClr val="00B0F0"/>
              </a:solidFill>
            </a:endParaRPr>
          </a:p>
        </p:txBody>
      </p:sp>
    </p:spTree>
    <p:extLst>
      <p:ext uri="{BB962C8B-B14F-4D97-AF65-F5344CB8AC3E}">
        <p14:creationId xmlns:p14="http://schemas.microsoft.com/office/powerpoint/2010/main" val="391408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F3D0-03E3-4FC2-8245-103C122B08C7}"/>
              </a:ext>
            </a:extLst>
          </p:cNvPr>
          <p:cNvSpPr>
            <a:spLocks noGrp="1"/>
          </p:cNvSpPr>
          <p:nvPr>
            <p:ph type="title"/>
          </p:nvPr>
        </p:nvSpPr>
        <p:spPr>
          <a:xfrm>
            <a:off x="1451579" y="251792"/>
            <a:ext cx="9291215" cy="1047680"/>
          </a:xfrm>
        </p:spPr>
        <p:txBody>
          <a:bodyPr/>
          <a:lstStyle/>
          <a:p>
            <a:r>
              <a:rPr lang="en-US" dirty="0">
                <a:solidFill>
                  <a:srgbClr val="00B0F0"/>
                </a:solidFill>
              </a:rPr>
              <a:t>Request made by guests varies by hotel</a:t>
            </a:r>
            <a:endParaRPr lang="en-IN" dirty="0">
              <a:solidFill>
                <a:srgbClr val="00B0F0"/>
              </a:solidFill>
            </a:endParaRPr>
          </a:p>
        </p:txBody>
      </p:sp>
      <p:pic>
        <p:nvPicPr>
          <p:cNvPr id="5" name="Content Placeholder 4">
            <a:extLst>
              <a:ext uri="{FF2B5EF4-FFF2-40B4-BE49-F238E27FC236}">
                <a16:creationId xmlns:a16="http://schemas.microsoft.com/office/drawing/2014/main" id="{9843C4E1-F0A5-4192-B7F8-45DC4E6B0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158" y="2108891"/>
            <a:ext cx="7653342"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7DDD22AE-0A00-4D43-B3AA-9B4280674829}"/>
              </a:ext>
            </a:extLst>
          </p:cNvPr>
          <p:cNvSpPr/>
          <p:nvPr/>
        </p:nvSpPr>
        <p:spPr>
          <a:xfrm>
            <a:off x="9011478" y="2438400"/>
            <a:ext cx="2584174" cy="2981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Special request made by diff customer type based on hotel.</a:t>
            </a:r>
            <a:endParaRPr lang="en-IN" dirty="0">
              <a:solidFill>
                <a:srgbClr val="00B0F0"/>
              </a:solidFill>
            </a:endParaRPr>
          </a:p>
        </p:txBody>
      </p:sp>
    </p:spTree>
    <p:extLst>
      <p:ext uri="{BB962C8B-B14F-4D97-AF65-F5344CB8AC3E}">
        <p14:creationId xmlns:p14="http://schemas.microsoft.com/office/powerpoint/2010/main" val="3601936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A942-F8AF-4657-9D5C-6BD59C77C33D}"/>
              </a:ext>
            </a:extLst>
          </p:cNvPr>
          <p:cNvSpPr>
            <a:spLocks noGrp="1"/>
          </p:cNvSpPr>
          <p:nvPr>
            <p:ph type="title"/>
          </p:nvPr>
        </p:nvSpPr>
        <p:spPr/>
        <p:txBody>
          <a:bodyPr/>
          <a:lstStyle/>
          <a:p>
            <a:r>
              <a:rPr lang="en-US" dirty="0">
                <a:solidFill>
                  <a:srgbClr val="00B0F0"/>
                </a:solidFill>
              </a:rPr>
              <a:t>MEAL PLAN AND THEIR IMPACT ON ADR</a:t>
            </a:r>
            <a:endParaRPr lang="en-IN" dirty="0">
              <a:solidFill>
                <a:srgbClr val="00B0F0"/>
              </a:solidFill>
            </a:endParaRPr>
          </a:p>
        </p:txBody>
      </p:sp>
      <p:pic>
        <p:nvPicPr>
          <p:cNvPr id="5" name="Content Placeholder 4">
            <a:extLst>
              <a:ext uri="{FF2B5EF4-FFF2-40B4-BE49-F238E27FC236}">
                <a16:creationId xmlns:a16="http://schemas.microsoft.com/office/drawing/2014/main" id="{626A6A40-B937-4285-8D08-77EC5A3095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622" y="1853754"/>
            <a:ext cx="8132258"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8979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85F6-CAF1-4E40-A3E5-256F486974E9}"/>
              </a:ext>
            </a:extLst>
          </p:cNvPr>
          <p:cNvSpPr>
            <a:spLocks noGrp="1"/>
          </p:cNvSpPr>
          <p:nvPr>
            <p:ph type="title"/>
          </p:nvPr>
        </p:nvSpPr>
        <p:spPr/>
        <p:txBody>
          <a:bodyPr/>
          <a:lstStyle/>
          <a:p>
            <a:r>
              <a:rPr lang="en-US" dirty="0">
                <a:solidFill>
                  <a:srgbClr val="00B0F0"/>
                </a:solidFill>
              </a:rPr>
              <a:t>Meal plan correlate with stay duration</a:t>
            </a:r>
            <a:endParaRPr lang="en-IN" dirty="0">
              <a:solidFill>
                <a:srgbClr val="00B0F0"/>
              </a:solidFill>
            </a:endParaRPr>
          </a:p>
        </p:txBody>
      </p:sp>
      <p:pic>
        <p:nvPicPr>
          <p:cNvPr id="5" name="Content Placeholder 4">
            <a:extLst>
              <a:ext uri="{FF2B5EF4-FFF2-40B4-BE49-F238E27FC236}">
                <a16:creationId xmlns:a16="http://schemas.microsoft.com/office/drawing/2014/main" id="{523E60D0-32DA-473D-9D15-20D1E6F70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727" y="2002873"/>
            <a:ext cx="7961267"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DACA600B-5865-4F1A-9414-6EAF20E1BE70}"/>
              </a:ext>
            </a:extLst>
          </p:cNvPr>
          <p:cNvSpPr/>
          <p:nvPr/>
        </p:nvSpPr>
        <p:spPr>
          <a:xfrm>
            <a:off x="9077739" y="2385391"/>
            <a:ext cx="2478157" cy="280946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Stay lengths based on meal plans shows that guests prefer </a:t>
            </a:r>
            <a:r>
              <a:rPr lang="en-US" dirty="0" err="1">
                <a:solidFill>
                  <a:srgbClr val="00B0F0"/>
                </a:solidFill>
              </a:rPr>
              <a:t>week_nights</a:t>
            </a:r>
            <a:r>
              <a:rPr lang="en-US" dirty="0">
                <a:solidFill>
                  <a:srgbClr val="00B0F0"/>
                </a:solidFill>
              </a:rPr>
              <a:t> meal as compare to the </a:t>
            </a:r>
            <a:r>
              <a:rPr lang="en-US" dirty="0" err="1">
                <a:solidFill>
                  <a:srgbClr val="00B0F0"/>
                </a:solidFill>
              </a:rPr>
              <a:t>weekend_nights</a:t>
            </a:r>
            <a:endParaRPr lang="en-IN" dirty="0">
              <a:solidFill>
                <a:srgbClr val="00B0F0"/>
              </a:solidFill>
            </a:endParaRPr>
          </a:p>
        </p:txBody>
      </p:sp>
    </p:spTree>
    <p:extLst>
      <p:ext uri="{BB962C8B-B14F-4D97-AF65-F5344CB8AC3E}">
        <p14:creationId xmlns:p14="http://schemas.microsoft.com/office/powerpoint/2010/main" val="4267913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B91C-14AF-47C0-91AB-2BB51D62D8C0}"/>
              </a:ext>
            </a:extLst>
          </p:cNvPr>
          <p:cNvSpPr>
            <a:spLocks noGrp="1"/>
          </p:cNvSpPr>
          <p:nvPr>
            <p:ph type="title"/>
          </p:nvPr>
        </p:nvSpPr>
        <p:spPr>
          <a:xfrm>
            <a:off x="1451579" y="424071"/>
            <a:ext cx="9291215" cy="1007164"/>
          </a:xfrm>
        </p:spPr>
        <p:txBody>
          <a:bodyPr/>
          <a:lstStyle/>
          <a:p>
            <a:r>
              <a:rPr lang="en-US" dirty="0">
                <a:solidFill>
                  <a:srgbClr val="00B0F0"/>
                </a:solidFill>
              </a:rPr>
              <a:t>Parking req and special requests with diff meal plans</a:t>
            </a:r>
            <a:endParaRPr lang="en-IN" dirty="0">
              <a:solidFill>
                <a:srgbClr val="00B0F0"/>
              </a:solidFill>
            </a:endParaRPr>
          </a:p>
        </p:txBody>
      </p:sp>
      <p:pic>
        <p:nvPicPr>
          <p:cNvPr id="5" name="Content Placeholder 4">
            <a:extLst>
              <a:ext uri="{FF2B5EF4-FFF2-40B4-BE49-F238E27FC236}">
                <a16:creationId xmlns:a16="http://schemas.microsoft.com/office/drawing/2014/main" id="{5842109E-5B7B-4190-89CB-5A19BEB120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340" y="2188404"/>
            <a:ext cx="7659756"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B63E9949-315D-4F8F-A078-D6D6BC42ACE4}"/>
              </a:ext>
            </a:extLst>
          </p:cNvPr>
          <p:cNvSpPr/>
          <p:nvPr/>
        </p:nvSpPr>
        <p:spPr>
          <a:xfrm>
            <a:off x="8706678" y="2822713"/>
            <a:ext cx="2796209" cy="26769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So here be can see the co relation between car parking spaces and special requests</a:t>
            </a:r>
            <a:endParaRPr lang="en-IN" dirty="0">
              <a:solidFill>
                <a:srgbClr val="00B0F0"/>
              </a:solidFill>
            </a:endParaRPr>
          </a:p>
        </p:txBody>
      </p:sp>
    </p:spTree>
    <p:extLst>
      <p:ext uri="{BB962C8B-B14F-4D97-AF65-F5344CB8AC3E}">
        <p14:creationId xmlns:p14="http://schemas.microsoft.com/office/powerpoint/2010/main" val="37453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950D-09AD-45A3-AD29-B467BA583ED9}"/>
              </a:ext>
            </a:extLst>
          </p:cNvPr>
          <p:cNvSpPr>
            <a:spLocks noGrp="1"/>
          </p:cNvSpPr>
          <p:nvPr>
            <p:ph type="title"/>
          </p:nvPr>
        </p:nvSpPr>
        <p:spPr>
          <a:xfrm>
            <a:off x="1451579" y="198784"/>
            <a:ext cx="9291215" cy="1192872"/>
          </a:xfrm>
        </p:spPr>
        <p:txBody>
          <a:bodyPr/>
          <a:lstStyle/>
          <a:p>
            <a:r>
              <a:rPr lang="en-US" dirty="0">
                <a:solidFill>
                  <a:srgbClr val="FF0000"/>
                </a:solidFill>
              </a:rPr>
              <a:t>Hotel Analysis using excel and </a:t>
            </a:r>
            <a:r>
              <a:rPr lang="en-US" dirty="0" err="1">
                <a:solidFill>
                  <a:srgbClr val="FF0000"/>
                </a:solidFill>
              </a:rPr>
              <a:t>sql</a:t>
            </a:r>
            <a:r>
              <a:rPr lang="en-US" dirty="0">
                <a:solidFill>
                  <a:srgbClr val="FF0000"/>
                </a:solidFill>
              </a:rPr>
              <a:t> queries</a:t>
            </a:r>
            <a:endParaRPr lang="en-IN" dirty="0">
              <a:solidFill>
                <a:srgbClr val="FF0000"/>
              </a:solidFill>
            </a:endParaRPr>
          </a:p>
        </p:txBody>
      </p:sp>
      <p:sp>
        <p:nvSpPr>
          <p:cNvPr id="3" name="Content Placeholder 2">
            <a:extLst>
              <a:ext uri="{FF2B5EF4-FFF2-40B4-BE49-F238E27FC236}">
                <a16:creationId xmlns:a16="http://schemas.microsoft.com/office/drawing/2014/main" id="{DA072DD4-83C5-4A8C-81BA-19B4EC162AD2}"/>
              </a:ext>
            </a:extLst>
          </p:cNvPr>
          <p:cNvSpPr>
            <a:spLocks noGrp="1"/>
          </p:cNvSpPr>
          <p:nvPr>
            <p:ph idx="1"/>
          </p:nvPr>
        </p:nvSpPr>
        <p:spPr>
          <a:xfrm>
            <a:off x="450575" y="1232452"/>
            <a:ext cx="11184834" cy="4625009"/>
          </a:xfrm>
        </p:spPr>
        <p:txBody>
          <a:bodyPr>
            <a:normAutofit fontScale="77500" lnSpcReduction="20000"/>
          </a:bodyPr>
          <a:lstStyle/>
          <a:p>
            <a:pPr algn="l">
              <a:buFont typeface="+mj-lt"/>
              <a:buAutoNum type="arabicPeriod"/>
            </a:pPr>
            <a:r>
              <a:rPr lang="en-US" b="0" i="0" dirty="0">
                <a:solidFill>
                  <a:srgbClr val="00B0F0"/>
                </a:solidFill>
                <a:effectLst/>
                <a:latin typeface="Söhne"/>
              </a:rPr>
              <a:t>Retrieve room reservation data from the </a:t>
            </a:r>
            <a:r>
              <a:rPr lang="en-US" b="0" i="0" dirty="0" err="1">
                <a:solidFill>
                  <a:srgbClr val="00B0F0"/>
                </a:solidFill>
                <a:effectLst/>
                <a:latin typeface="Söhne"/>
              </a:rPr>
              <a:t>Room_Details</a:t>
            </a:r>
            <a:r>
              <a:rPr lang="en-US" b="0" i="0" dirty="0">
                <a:solidFill>
                  <a:srgbClr val="00B0F0"/>
                </a:solidFill>
                <a:effectLst/>
                <a:latin typeface="Söhne"/>
              </a:rPr>
              <a:t> table, including initial and assigned room types, and the number of changes made to bookings.</a:t>
            </a:r>
          </a:p>
          <a:p>
            <a:pPr algn="l">
              <a:buFont typeface="+mj-lt"/>
              <a:buAutoNum type="arabicPeriod"/>
            </a:pPr>
            <a:r>
              <a:rPr lang="en-US" b="0" i="0" dirty="0">
                <a:solidFill>
                  <a:srgbClr val="00B0F0"/>
                </a:solidFill>
                <a:effectLst/>
                <a:latin typeface="Söhne"/>
              </a:rPr>
              <a:t>Analyze reservation statuses over time by querying the </a:t>
            </a:r>
            <a:r>
              <a:rPr lang="en-US" b="0" i="0" dirty="0" err="1">
                <a:solidFill>
                  <a:srgbClr val="00B0F0"/>
                </a:solidFill>
                <a:effectLst/>
                <a:latin typeface="Söhne"/>
              </a:rPr>
              <a:t>Reservation_Status</a:t>
            </a:r>
            <a:r>
              <a:rPr lang="en-US" b="0" i="0" dirty="0">
                <a:solidFill>
                  <a:srgbClr val="00B0F0"/>
                </a:solidFill>
                <a:effectLst/>
                <a:latin typeface="Söhne"/>
              </a:rPr>
              <a:t> table to track reservation progression and outcomes.</a:t>
            </a:r>
          </a:p>
          <a:p>
            <a:pPr algn="l">
              <a:buFont typeface="+mj-lt"/>
              <a:buAutoNum type="arabicPeriod"/>
            </a:pPr>
            <a:r>
              <a:rPr lang="en-US" b="0" i="0" dirty="0">
                <a:solidFill>
                  <a:srgbClr val="00B0F0"/>
                </a:solidFill>
                <a:effectLst/>
                <a:latin typeface="Söhne"/>
              </a:rPr>
              <a:t>Extract essential details of hotel reservations, such as unique booking identifiers, hotel types, cancellation statuses, lead times, and arrival date details, from the </a:t>
            </a:r>
            <a:r>
              <a:rPr lang="en-US" b="0" i="0" dirty="0" err="1">
                <a:solidFill>
                  <a:srgbClr val="00B0F0"/>
                </a:solidFill>
                <a:effectLst/>
                <a:latin typeface="Söhne"/>
              </a:rPr>
              <a:t>Booking_Details</a:t>
            </a:r>
            <a:r>
              <a:rPr lang="en-US" b="0" i="0" dirty="0">
                <a:solidFill>
                  <a:srgbClr val="00B0F0"/>
                </a:solidFill>
                <a:effectLst/>
                <a:latin typeface="Söhne"/>
              </a:rPr>
              <a:t> table.</a:t>
            </a:r>
          </a:p>
          <a:p>
            <a:pPr algn="l">
              <a:buFont typeface="+mj-lt"/>
              <a:buAutoNum type="arabicPeriod"/>
            </a:pPr>
            <a:r>
              <a:rPr lang="en-US" b="0" i="0" dirty="0">
                <a:solidFill>
                  <a:srgbClr val="00B0F0"/>
                </a:solidFill>
                <a:effectLst/>
                <a:latin typeface="Söhne"/>
              </a:rPr>
              <a:t>Gain insights into guest demographics by querying the </a:t>
            </a:r>
            <a:r>
              <a:rPr lang="en-US" b="0" i="0" dirty="0" err="1">
                <a:solidFill>
                  <a:srgbClr val="00B0F0"/>
                </a:solidFill>
                <a:effectLst/>
                <a:latin typeface="Söhne"/>
              </a:rPr>
              <a:t>Guest_Info</a:t>
            </a:r>
            <a:r>
              <a:rPr lang="en-US" b="0" i="0" dirty="0">
                <a:solidFill>
                  <a:srgbClr val="00B0F0"/>
                </a:solidFill>
                <a:effectLst/>
                <a:latin typeface="Söhne"/>
              </a:rPr>
              <a:t> table to record the number of adults, children, and babies accompanying each booking.</a:t>
            </a:r>
          </a:p>
          <a:p>
            <a:pPr algn="l">
              <a:buFont typeface="+mj-lt"/>
              <a:buAutoNum type="arabicPeriod"/>
            </a:pPr>
            <a:r>
              <a:rPr lang="en-US" b="0" i="0" dirty="0">
                <a:solidFill>
                  <a:srgbClr val="00B0F0"/>
                </a:solidFill>
                <a:effectLst/>
                <a:latin typeface="Söhne"/>
              </a:rPr>
              <a:t>Analyze meal-related and stay-related attributes, such as meal types, Average Daily Rate (ADR), car parking requirements, and special guest requests, using data from the </a:t>
            </a:r>
            <a:r>
              <a:rPr lang="en-US" b="0" i="0" dirty="0" err="1">
                <a:solidFill>
                  <a:srgbClr val="00B0F0"/>
                </a:solidFill>
                <a:effectLst/>
                <a:latin typeface="Söhne"/>
              </a:rPr>
              <a:t>Meal_And_Stay_Details</a:t>
            </a:r>
            <a:r>
              <a:rPr lang="en-US" b="0" i="0" dirty="0">
                <a:solidFill>
                  <a:srgbClr val="00B0F0"/>
                </a:solidFill>
                <a:effectLst/>
                <a:latin typeface="Söhne"/>
              </a:rPr>
              <a:t> table.</a:t>
            </a:r>
          </a:p>
          <a:p>
            <a:pPr algn="l">
              <a:buFont typeface="+mj-lt"/>
              <a:buAutoNum type="arabicPeriod"/>
            </a:pPr>
            <a:r>
              <a:rPr lang="en-US" b="0" i="0" dirty="0">
                <a:solidFill>
                  <a:srgbClr val="00B0F0"/>
                </a:solidFill>
                <a:effectLst/>
                <a:latin typeface="Söhne"/>
              </a:rPr>
              <a:t>Understand booking sources and guest historical behavior by querying the </a:t>
            </a:r>
            <a:r>
              <a:rPr lang="en-US" b="0" i="0" dirty="0" err="1">
                <a:solidFill>
                  <a:srgbClr val="00B0F0"/>
                </a:solidFill>
                <a:effectLst/>
                <a:latin typeface="Söhne"/>
              </a:rPr>
              <a:t>Booking_Source_and_History</a:t>
            </a:r>
            <a:r>
              <a:rPr lang="en-US" b="0" i="0" dirty="0">
                <a:solidFill>
                  <a:srgbClr val="00B0F0"/>
                </a:solidFill>
                <a:effectLst/>
                <a:latin typeface="Söhne"/>
              </a:rPr>
              <a:t> table, which contains information about market segments, distribution channels, repeated visitor statuses, previous booking histories, deposit types, booking agents/companies, waiting list durations, and customer types.</a:t>
            </a:r>
          </a:p>
          <a:p>
            <a:pPr algn="l"/>
            <a:r>
              <a:rPr lang="en-US" b="0" i="0" dirty="0">
                <a:solidFill>
                  <a:srgbClr val="00B0F0"/>
                </a:solidFill>
                <a:effectLst/>
                <a:latin typeface="Söhne"/>
              </a:rPr>
              <a:t>By combining Excel for data analysis and visualization with SQL queries for database extraction and analysis, hotel managers can gain comprehensive insights into various aspects of their operations. This integrated approach enables informed decision-making, facilitates performance monitoring, and supports strategic planning to drive success in the competitive hospitality industry.</a:t>
            </a:r>
          </a:p>
          <a:p>
            <a:endParaRPr lang="en-IN" dirty="0"/>
          </a:p>
        </p:txBody>
      </p:sp>
    </p:spTree>
    <p:extLst>
      <p:ext uri="{BB962C8B-B14F-4D97-AF65-F5344CB8AC3E}">
        <p14:creationId xmlns:p14="http://schemas.microsoft.com/office/powerpoint/2010/main" val="929438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2C9C-45FF-4F3E-AA41-94240DD5608E}"/>
              </a:ext>
            </a:extLst>
          </p:cNvPr>
          <p:cNvSpPr>
            <a:spLocks noGrp="1"/>
          </p:cNvSpPr>
          <p:nvPr>
            <p:ph type="title"/>
          </p:nvPr>
        </p:nvSpPr>
        <p:spPr/>
        <p:txBody>
          <a:bodyPr/>
          <a:lstStyle/>
          <a:p>
            <a:r>
              <a:rPr lang="en-US" dirty="0">
                <a:solidFill>
                  <a:srgbClr val="00B0F0"/>
                </a:solidFill>
              </a:rPr>
              <a:t>MEAL PLANS DISTRIBUTED ACROSS VARIOUS BOOKING CHANNELS</a:t>
            </a:r>
            <a:endParaRPr lang="en-IN" dirty="0">
              <a:solidFill>
                <a:srgbClr val="00B0F0"/>
              </a:solidFill>
            </a:endParaRPr>
          </a:p>
        </p:txBody>
      </p:sp>
      <p:pic>
        <p:nvPicPr>
          <p:cNvPr id="5" name="Content Placeholder 4">
            <a:extLst>
              <a:ext uri="{FF2B5EF4-FFF2-40B4-BE49-F238E27FC236}">
                <a16:creationId xmlns:a16="http://schemas.microsoft.com/office/drawing/2014/main" id="{0DF7B2D4-797A-4B7E-90B1-3BC6FDF88B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884" y="2175151"/>
            <a:ext cx="7285367"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C67E9820-1620-4993-BCFD-CFBD4793FDA9}"/>
              </a:ext>
            </a:extLst>
          </p:cNvPr>
          <p:cNvSpPr/>
          <p:nvPr/>
        </p:nvSpPr>
        <p:spPr>
          <a:xfrm>
            <a:off x="9210261" y="2517913"/>
            <a:ext cx="2213113" cy="286247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Meal distribution is more in TA/TO as compare to the other channels</a:t>
            </a:r>
            <a:endParaRPr lang="en-IN" dirty="0">
              <a:solidFill>
                <a:srgbClr val="00B0F0"/>
              </a:solidFill>
            </a:endParaRPr>
          </a:p>
        </p:txBody>
      </p:sp>
    </p:spTree>
    <p:extLst>
      <p:ext uri="{BB962C8B-B14F-4D97-AF65-F5344CB8AC3E}">
        <p14:creationId xmlns:p14="http://schemas.microsoft.com/office/powerpoint/2010/main" val="1124745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3B90-CB24-47BB-8B70-9981A0D7D07C}"/>
              </a:ext>
            </a:extLst>
          </p:cNvPr>
          <p:cNvSpPr>
            <a:spLocks noGrp="1"/>
          </p:cNvSpPr>
          <p:nvPr>
            <p:ph type="title"/>
          </p:nvPr>
        </p:nvSpPr>
        <p:spPr>
          <a:xfrm>
            <a:off x="1451579" y="304801"/>
            <a:ext cx="9291215" cy="1073425"/>
          </a:xfrm>
        </p:spPr>
        <p:txBody>
          <a:bodyPr/>
          <a:lstStyle/>
          <a:p>
            <a:r>
              <a:rPr lang="en-US" dirty="0">
                <a:solidFill>
                  <a:srgbClr val="00B0F0"/>
                </a:solidFill>
              </a:rPr>
              <a:t>BOOKING DISTRIBUTION ACROSS MARKET SEGMENTS</a:t>
            </a:r>
            <a:endParaRPr lang="en-IN" dirty="0">
              <a:solidFill>
                <a:srgbClr val="00B0F0"/>
              </a:solidFill>
            </a:endParaRPr>
          </a:p>
        </p:txBody>
      </p:sp>
      <p:pic>
        <p:nvPicPr>
          <p:cNvPr id="5" name="Content Placeholder 4">
            <a:extLst>
              <a:ext uri="{FF2B5EF4-FFF2-40B4-BE49-F238E27FC236}">
                <a16:creationId xmlns:a16="http://schemas.microsoft.com/office/drawing/2014/main" id="{4D371589-C453-4796-9EB7-3E61184BF9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821" y="1817342"/>
            <a:ext cx="7446277"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9B36F48C-F510-468F-9478-F92F5D845B0A}"/>
              </a:ext>
            </a:extLst>
          </p:cNvPr>
          <p:cNvSpPr/>
          <p:nvPr/>
        </p:nvSpPr>
        <p:spPr>
          <a:xfrm>
            <a:off x="8799443" y="2305878"/>
            <a:ext cx="2743200" cy="296110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Canceled Booking is done more in online TA </a:t>
            </a:r>
            <a:r>
              <a:rPr lang="en-US" dirty="0" err="1">
                <a:solidFill>
                  <a:srgbClr val="00B0F0"/>
                </a:solidFill>
              </a:rPr>
              <a:t>plateform</a:t>
            </a:r>
            <a:r>
              <a:rPr lang="en-US" dirty="0">
                <a:solidFill>
                  <a:srgbClr val="00B0F0"/>
                </a:solidFill>
              </a:rPr>
              <a:t> as be can see and les is done on undefined </a:t>
            </a:r>
            <a:endParaRPr lang="en-IN" dirty="0">
              <a:solidFill>
                <a:srgbClr val="00B0F0"/>
              </a:solidFill>
            </a:endParaRPr>
          </a:p>
        </p:txBody>
      </p:sp>
    </p:spTree>
    <p:extLst>
      <p:ext uri="{BB962C8B-B14F-4D97-AF65-F5344CB8AC3E}">
        <p14:creationId xmlns:p14="http://schemas.microsoft.com/office/powerpoint/2010/main" val="2001400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9EC0-B59C-408E-A986-E543261A4B1E}"/>
              </a:ext>
            </a:extLst>
          </p:cNvPr>
          <p:cNvSpPr>
            <a:spLocks noGrp="1"/>
          </p:cNvSpPr>
          <p:nvPr>
            <p:ph type="title"/>
          </p:nvPr>
        </p:nvSpPr>
        <p:spPr/>
        <p:txBody>
          <a:bodyPr/>
          <a:lstStyle/>
          <a:p>
            <a:r>
              <a:rPr lang="en-US" dirty="0">
                <a:solidFill>
                  <a:srgbClr val="00B0F0"/>
                </a:solidFill>
              </a:rPr>
              <a:t>Analysis of booking distribution</a:t>
            </a:r>
            <a:endParaRPr lang="en-IN" dirty="0">
              <a:solidFill>
                <a:srgbClr val="00B0F0"/>
              </a:solidFill>
            </a:endParaRPr>
          </a:p>
        </p:txBody>
      </p:sp>
      <p:pic>
        <p:nvPicPr>
          <p:cNvPr id="5" name="Content Placeholder 4">
            <a:extLst>
              <a:ext uri="{FF2B5EF4-FFF2-40B4-BE49-F238E27FC236}">
                <a16:creationId xmlns:a16="http://schemas.microsoft.com/office/drawing/2014/main" id="{D955F701-1316-44EA-942C-321F7C4BD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626" y="2055882"/>
            <a:ext cx="747509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BE854FE0-8CDB-4872-8D8A-37273BCAFDB3}"/>
              </a:ext>
            </a:extLst>
          </p:cNvPr>
          <p:cNvSpPr/>
          <p:nvPr/>
        </p:nvSpPr>
        <p:spPr>
          <a:xfrm>
            <a:off x="9144000" y="2451652"/>
            <a:ext cx="2279374" cy="305386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Here be have compared the both the line chart as you can see based on channel</a:t>
            </a:r>
            <a:endParaRPr lang="en-IN" dirty="0">
              <a:solidFill>
                <a:srgbClr val="00B0F0"/>
              </a:solidFill>
            </a:endParaRPr>
          </a:p>
        </p:txBody>
      </p:sp>
    </p:spTree>
    <p:extLst>
      <p:ext uri="{BB962C8B-B14F-4D97-AF65-F5344CB8AC3E}">
        <p14:creationId xmlns:p14="http://schemas.microsoft.com/office/powerpoint/2010/main" val="593114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1F13-C4BB-452A-91CA-6BC4BE6EC15E}"/>
              </a:ext>
            </a:extLst>
          </p:cNvPr>
          <p:cNvSpPr>
            <a:spLocks noGrp="1"/>
          </p:cNvSpPr>
          <p:nvPr>
            <p:ph type="title"/>
          </p:nvPr>
        </p:nvSpPr>
        <p:spPr/>
        <p:txBody>
          <a:bodyPr/>
          <a:lstStyle/>
          <a:p>
            <a:r>
              <a:rPr lang="en-US" dirty="0">
                <a:solidFill>
                  <a:srgbClr val="00B0F0"/>
                </a:solidFill>
              </a:rPr>
              <a:t>RESORT HOTEL VS CITY HOTEL</a:t>
            </a:r>
            <a:endParaRPr lang="en-IN" dirty="0">
              <a:solidFill>
                <a:srgbClr val="00B0F0"/>
              </a:solidFill>
            </a:endParaRPr>
          </a:p>
        </p:txBody>
      </p:sp>
      <p:pic>
        <p:nvPicPr>
          <p:cNvPr id="5" name="Content Placeholder 4">
            <a:extLst>
              <a:ext uri="{FF2B5EF4-FFF2-40B4-BE49-F238E27FC236}">
                <a16:creationId xmlns:a16="http://schemas.microsoft.com/office/drawing/2014/main" id="{487A4348-E4C1-4EAD-85E6-C686D41905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171" y="2108890"/>
            <a:ext cx="7964203"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CC4F9EDF-85F7-466C-98DB-F8D592863DCA}"/>
              </a:ext>
            </a:extLst>
          </p:cNvPr>
          <p:cNvSpPr/>
          <p:nvPr/>
        </p:nvSpPr>
        <p:spPr>
          <a:xfrm>
            <a:off x="9435548" y="2637183"/>
            <a:ext cx="2120348" cy="27962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As be can see repeated guest came more to city hotel that is 53.33% and Resort hotel it is 46.67% which is less to city hotel</a:t>
            </a:r>
            <a:endParaRPr lang="en-IN" dirty="0">
              <a:solidFill>
                <a:srgbClr val="00B0F0"/>
              </a:solidFill>
            </a:endParaRPr>
          </a:p>
        </p:txBody>
      </p:sp>
    </p:spTree>
    <p:extLst>
      <p:ext uri="{BB962C8B-B14F-4D97-AF65-F5344CB8AC3E}">
        <p14:creationId xmlns:p14="http://schemas.microsoft.com/office/powerpoint/2010/main" val="1106202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2ACD-934F-44E7-AB0C-86B73675002D}"/>
              </a:ext>
            </a:extLst>
          </p:cNvPr>
          <p:cNvSpPr>
            <a:spLocks noGrp="1"/>
          </p:cNvSpPr>
          <p:nvPr>
            <p:ph type="title"/>
          </p:nvPr>
        </p:nvSpPr>
        <p:spPr/>
        <p:txBody>
          <a:bodyPr/>
          <a:lstStyle/>
          <a:p>
            <a:r>
              <a:rPr lang="en-US" dirty="0">
                <a:solidFill>
                  <a:srgbClr val="00B0F0"/>
                </a:solidFill>
              </a:rPr>
              <a:t>Previous cancel and not canceled booking</a:t>
            </a:r>
            <a:endParaRPr lang="en-IN" dirty="0">
              <a:solidFill>
                <a:srgbClr val="00B0F0"/>
              </a:solidFill>
            </a:endParaRPr>
          </a:p>
        </p:txBody>
      </p:sp>
      <p:pic>
        <p:nvPicPr>
          <p:cNvPr id="5" name="Content Placeholder 4">
            <a:extLst>
              <a:ext uri="{FF2B5EF4-FFF2-40B4-BE49-F238E27FC236}">
                <a16:creationId xmlns:a16="http://schemas.microsoft.com/office/drawing/2014/main" id="{7E76FD20-6459-44A3-A885-01818D627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9992" y="2188403"/>
            <a:ext cx="6370820"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FCDA040E-D4E3-4EE7-8179-F8C2FAD3A85D}"/>
              </a:ext>
            </a:extLst>
          </p:cNvPr>
          <p:cNvSpPr/>
          <p:nvPr/>
        </p:nvSpPr>
        <p:spPr>
          <a:xfrm>
            <a:off x="9236765" y="2597426"/>
            <a:ext cx="2305878" cy="284921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From pie chart be can see that previous booking not canceled is more compare to previous cancellation</a:t>
            </a:r>
            <a:endParaRPr lang="en-IN" dirty="0">
              <a:solidFill>
                <a:srgbClr val="00B0F0"/>
              </a:solidFill>
            </a:endParaRPr>
          </a:p>
        </p:txBody>
      </p:sp>
    </p:spTree>
    <p:extLst>
      <p:ext uri="{BB962C8B-B14F-4D97-AF65-F5344CB8AC3E}">
        <p14:creationId xmlns:p14="http://schemas.microsoft.com/office/powerpoint/2010/main" val="360261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AA9B-B87A-4362-BC82-413B34B51EFF}"/>
              </a:ext>
            </a:extLst>
          </p:cNvPr>
          <p:cNvSpPr>
            <a:spLocks noGrp="1"/>
          </p:cNvSpPr>
          <p:nvPr>
            <p:ph type="title"/>
          </p:nvPr>
        </p:nvSpPr>
        <p:spPr/>
        <p:txBody>
          <a:bodyPr/>
          <a:lstStyle/>
          <a:p>
            <a:r>
              <a:rPr lang="en-US" dirty="0">
                <a:solidFill>
                  <a:srgbClr val="00B0F0"/>
                </a:solidFill>
              </a:rPr>
              <a:t>Distribution of reserved and assigned room types</a:t>
            </a:r>
            <a:endParaRPr lang="en-IN" dirty="0">
              <a:solidFill>
                <a:srgbClr val="00B0F0"/>
              </a:solidFill>
            </a:endParaRPr>
          </a:p>
        </p:txBody>
      </p:sp>
      <p:pic>
        <p:nvPicPr>
          <p:cNvPr id="5" name="Content Placeholder 4">
            <a:extLst>
              <a:ext uri="{FF2B5EF4-FFF2-40B4-BE49-F238E27FC236}">
                <a16:creationId xmlns:a16="http://schemas.microsoft.com/office/drawing/2014/main" id="{FA41BF66-C77C-4B18-B1FE-5E2C12D020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214908"/>
            <a:ext cx="7745430"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664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8480-F21F-42A1-B5C1-2F99C4434E16}"/>
              </a:ext>
            </a:extLst>
          </p:cNvPr>
          <p:cNvSpPr>
            <a:spLocks noGrp="1"/>
          </p:cNvSpPr>
          <p:nvPr>
            <p:ph type="title"/>
          </p:nvPr>
        </p:nvSpPr>
        <p:spPr/>
        <p:txBody>
          <a:bodyPr/>
          <a:lstStyle/>
          <a:p>
            <a:r>
              <a:rPr lang="en-US" dirty="0">
                <a:solidFill>
                  <a:srgbClr val="00B0F0"/>
                </a:solidFill>
              </a:rPr>
              <a:t>BOOKING CHANGES AND canceling a booking</a:t>
            </a:r>
            <a:endParaRPr lang="en-IN" dirty="0">
              <a:solidFill>
                <a:srgbClr val="00B0F0"/>
              </a:solidFill>
            </a:endParaRPr>
          </a:p>
        </p:txBody>
      </p:sp>
      <p:pic>
        <p:nvPicPr>
          <p:cNvPr id="5" name="Content Placeholder 4">
            <a:extLst>
              <a:ext uri="{FF2B5EF4-FFF2-40B4-BE49-F238E27FC236}">
                <a16:creationId xmlns:a16="http://schemas.microsoft.com/office/drawing/2014/main" id="{F83DAC80-4A9C-4DCE-9E2E-338AD9727B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673" y="2201655"/>
            <a:ext cx="7409301"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7465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074D-B612-4AE8-9597-DA94E57484CB}"/>
              </a:ext>
            </a:extLst>
          </p:cNvPr>
          <p:cNvSpPr>
            <a:spLocks noGrp="1"/>
          </p:cNvSpPr>
          <p:nvPr>
            <p:ph type="title"/>
          </p:nvPr>
        </p:nvSpPr>
        <p:spPr/>
        <p:txBody>
          <a:bodyPr/>
          <a:lstStyle/>
          <a:p>
            <a:r>
              <a:rPr lang="en-US" dirty="0">
                <a:solidFill>
                  <a:srgbClr val="00B0F0"/>
                </a:solidFill>
              </a:rPr>
              <a:t>Room preference based on customer type</a:t>
            </a:r>
            <a:endParaRPr lang="en-IN" dirty="0">
              <a:solidFill>
                <a:srgbClr val="00B0F0"/>
              </a:solidFill>
            </a:endParaRPr>
          </a:p>
        </p:txBody>
      </p:sp>
      <p:pic>
        <p:nvPicPr>
          <p:cNvPr id="5" name="Content Placeholder 4">
            <a:extLst>
              <a:ext uri="{FF2B5EF4-FFF2-40B4-BE49-F238E27FC236}">
                <a16:creationId xmlns:a16="http://schemas.microsoft.com/office/drawing/2014/main" id="{7BC71E6E-88B3-4785-9770-9511F01B2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122142"/>
            <a:ext cx="6299338"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5786163D-F3B3-4CC0-B08D-66596FC156EE}"/>
              </a:ext>
            </a:extLst>
          </p:cNvPr>
          <p:cNvSpPr/>
          <p:nvPr/>
        </p:nvSpPr>
        <p:spPr>
          <a:xfrm>
            <a:off x="8415130" y="2358887"/>
            <a:ext cx="2570922" cy="23721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Customer that are Transient give more room preference and group are the least one</a:t>
            </a:r>
            <a:endParaRPr lang="en-IN" dirty="0">
              <a:solidFill>
                <a:srgbClr val="00B0F0"/>
              </a:solidFill>
            </a:endParaRPr>
          </a:p>
        </p:txBody>
      </p:sp>
    </p:spTree>
    <p:extLst>
      <p:ext uri="{BB962C8B-B14F-4D97-AF65-F5344CB8AC3E}">
        <p14:creationId xmlns:p14="http://schemas.microsoft.com/office/powerpoint/2010/main" val="2192501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A733-A0A4-4459-B900-2E1BC3DCFFB1}"/>
              </a:ext>
            </a:extLst>
          </p:cNvPr>
          <p:cNvSpPr>
            <a:spLocks noGrp="1"/>
          </p:cNvSpPr>
          <p:nvPr>
            <p:ph type="title"/>
          </p:nvPr>
        </p:nvSpPr>
        <p:spPr/>
        <p:txBody>
          <a:bodyPr/>
          <a:lstStyle/>
          <a:p>
            <a:r>
              <a:rPr lang="en-US" dirty="0">
                <a:solidFill>
                  <a:srgbClr val="00B0F0"/>
                </a:solidFill>
              </a:rPr>
              <a:t>Guest analysis</a:t>
            </a:r>
            <a:endParaRPr lang="en-IN" dirty="0">
              <a:solidFill>
                <a:srgbClr val="00B0F0"/>
              </a:solidFill>
            </a:endParaRPr>
          </a:p>
        </p:txBody>
      </p:sp>
      <p:pic>
        <p:nvPicPr>
          <p:cNvPr id="5" name="Content Placeholder 4">
            <a:extLst>
              <a:ext uri="{FF2B5EF4-FFF2-40B4-BE49-F238E27FC236}">
                <a16:creationId xmlns:a16="http://schemas.microsoft.com/office/drawing/2014/main" id="{5F48989F-AFA2-4D61-AB25-FB5229886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91" y="2016125"/>
            <a:ext cx="8291995" cy="3735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29E7FCD9-139D-4235-9C45-A1E640AD99AF}"/>
              </a:ext>
            </a:extLst>
          </p:cNvPr>
          <p:cNvSpPr/>
          <p:nvPr/>
        </p:nvSpPr>
        <p:spPr>
          <a:xfrm>
            <a:off x="9488557" y="2464904"/>
            <a:ext cx="1842052" cy="276970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Charts based on first timer and  repeated customer </a:t>
            </a:r>
            <a:endParaRPr lang="en-IN" dirty="0">
              <a:solidFill>
                <a:srgbClr val="00B0F0"/>
              </a:solidFill>
            </a:endParaRPr>
          </a:p>
        </p:txBody>
      </p:sp>
    </p:spTree>
    <p:extLst>
      <p:ext uri="{BB962C8B-B14F-4D97-AF65-F5344CB8AC3E}">
        <p14:creationId xmlns:p14="http://schemas.microsoft.com/office/powerpoint/2010/main" val="1612027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7CB2-8F9F-4F8F-A15D-BC56783D6B47}"/>
              </a:ext>
            </a:extLst>
          </p:cNvPr>
          <p:cNvSpPr>
            <a:spLocks noGrp="1"/>
          </p:cNvSpPr>
          <p:nvPr>
            <p:ph type="title"/>
          </p:nvPr>
        </p:nvSpPr>
        <p:spPr/>
        <p:txBody>
          <a:bodyPr/>
          <a:lstStyle/>
          <a:p>
            <a:r>
              <a:rPr lang="en-US" dirty="0">
                <a:solidFill>
                  <a:srgbClr val="00B0F0"/>
                </a:solidFill>
              </a:rPr>
              <a:t>Reservation status over time</a:t>
            </a:r>
            <a:endParaRPr lang="en-IN" dirty="0">
              <a:solidFill>
                <a:srgbClr val="00B0F0"/>
              </a:solidFill>
            </a:endParaRPr>
          </a:p>
        </p:txBody>
      </p:sp>
      <p:pic>
        <p:nvPicPr>
          <p:cNvPr id="5" name="Content Placeholder 4">
            <a:extLst>
              <a:ext uri="{FF2B5EF4-FFF2-40B4-BE49-F238E27FC236}">
                <a16:creationId xmlns:a16="http://schemas.microsoft.com/office/drawing/2014/main" id="{D87EFAC7-81F9-46F3-8ACD-BBAB2B7FDD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008" y="2002871"/>
            <a:ext cx="8150743" cy="3589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124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ACC-A84D-48FA-8A12-91990F0741D6}"/>
              </a:ext>
            </a:extLst>
          </p:cNvPr>
          <p:cNvSpPr>
            <a:spLocks noGrp="1"/>
          </p:cNvSpPr>
          <p:nvPr>
            <p:ph type="title"/>
          </p:nvPr>
        </p:nvSpPr>
        <p:spPr>
          <a:xfrm>
            <a:off x="402798" y="172278"/>
            <a:ext cx="6514837" cy="742122"/>
          </a:xfrm>
        </p:spPr>
        <p:txBody>
          <a:bodyPr>
            <a:normAutofit/>
          </a:bodyPr>
          <a:lstStyle/>
          <a:p>
            <a:r>
              <a:rPr lang="en-US" sz="2400" dirty="0">
                <a:solidFill>
                  <a:srgbClr val="FF0000"/>
                </a:solidFill>
              </a:rPr>
              <a:t>Problem Statement 1. Analysis</a:t>
            </a:r>
            <a:endParaRPr lang="en-IN" sz="2400" dirty="0">
              <a:solidFill>
                <a:srgbClr val="FF0000"/>
              </a:solidFill>
            </a:endParaRPr>
          </a:p>
        </p:txBody>
      </p:sp>
      <p:pic>
        <p:nvPicPr>
          <p:cNvPr id="5" name="Content Placeholder 4">
            <a:extLst>
              <a:ext uri="{FF2B5EF4-FFF2-40B4-BE49-F238E27FC236}">
                <a16:creationId xmlns:a16="http://schemas.microsoft.com/office/drawing/2014/main" id="{B940F25C-05D8-460A-9883-C738493086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797" y="1097134"/>
            <a:ext cx="7463762" cy="4040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663E9C42-4481-4026-AA9E-6436407429E6}"/>
              </a:ext>
            </a:extLst>
          </p:cNvPr>
          <p:cNvSpPr/>
          <p:nvPr/>
        </p:nvSpPr>
        <p:spPr>
          <a:xfrm>
            <a:off x="8150087" y="1921565"/>
            <a:ext cx="3180522" cy="208059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Understand the distribution of arrival dates, including the most common arrival days and summary statistics for lead times.</a:t>
            </a:r>
            <a:endParaRPr lang="en-IN" dirty="0">
              <a:solidFill>
                <a:srgbClr val="00B0F0"/>
              </a:solidFill>
            </a:endParaRPr>
          </a:p>
        </p:txBody>
      </p:sp>
    </p:spTree>
    <p:extLst>
      <p:ext uri="{BB962C8B-B14F-4D97-AF65-F5344CB8AC3E}">
        <p14:creationId xmlns:p14="http://schemas.microsoft.com/office/powerpoint/2010/main" val="948643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98CD-82EB-4FC6-9983-E3D1FA67ED57}"/>
              </a:ext>
            </a:extLst>
          </p:cNvPr>
          <p:cNvSpPr>
            <a:spLocks noGrp="1"/>
          </p:cNvSpPr>
          <p:nvPr>
            <p:ph type="title"/>
          </p:nvPr>
        </p:nvSpPr>
        <p:spPr/>
        <p:txBody>
          <a:bodyPr/>
          <a:lstStyle/>
          <a:p>
            <a:r>
              <a:rPr lang="en-US" dirty="0">
                <a:solidFill>
                  <a:srgbClr val="00B0F0"/>
                </a:solidFill>
              </a:rPr>
              <a:t>Analysis on reservation status</a:t>
            </a:r>
            <a:endParaRPr lang="en-IN" dirty="0">
              <a:solidFill>
                <a:srgbClr val="00B0F0"/>
              </a:solidFill>
            </a:endParaRPr>
          </a:p>
        </p:txBody>
      </p:sp>
      <p:pic>
        <p:nvPicPr>
          <p:cNvPr id="5" name="Content Placeholder 4">
            <a:extLst>
              <a:ext uri="{FF2B5EF4-FFF2-40B4-BE49-F238E27FC236}">
                <a16:creationId xmlns:a16="http://schemas.microsoft.com/office/drawing/2014/main" id="{CA716D20-20D1-4492-A5AB-BD693EA3F7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157" y="2016125"/>
            <a:ext cx="6703274" cy="3449638"/>
          </a:xfrm>
        </p:spPr>
      </p:pic>
    </p:spTree>
    <p:extLst>
      <p:ext uri="{BB962C8B-B14F-4D97-AF65-F5344CB8AC3E}">
        <p14:creationId xmlns:p14="http://schemas.microsoft.com/office/powerpoint/2010/main" val="881288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CC0A-96A6-417F-AC6B-59AA7B023E28}"/>
              </a:ext>
            </a:extLst>
          </p:cNvPr>
          <p:cNvSpPr>
            <a:spLocks noGrp="1"/>
          </p:cNvSpPr>
          <p:nvPr>
            <p:ph type="title"/>
          </p:nvPr>
        </p:nvSpPr>
        <p:spPr>
          <a:xfrm>
            <a:off x="119271" y="291549"/>
            <a:ext cx="9793356" cy="795129"/>
          </a:xfrm>
        </p:spPr>
        <p:txBody>
          <a:bodyPr/>
          <a:lstStyle/>
          <a:p>
            <a:r>
              <a:rPr lang="en-US" dirty="0">
                <a:solidFill>
                  <a:srgbClr val="00B0F0"/>
                </a:solidFill>
              </a:rPr>
              <a:t>Analysis on reservation status</a:t>
            </a:r>
            <a:endParaRPr lang="en-IN" dirty="0">
              <a:solidFill>
                <a:srgbClr val="00B0F0"/>
              </a:solidFill>
            </a:endParaRPr>
          </a:p>
        </p:txBody>
      </p:sp>
      <p:pic>
        <p:nvPicPr>
          <p:cNvPr id="5" name="Content Placeholder 4">
            <a:extLst>
              <a:ext uri="{FF2B5EF4-FFF2-40B4-BE49-F238E27FC236}">
                <a16:creationId xmlns:a16="http://schemas.microsoft.com/office/drawing/2014/main" id="{EBAC730D-5B5F-4166-B98E-4D395AE20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991" y="1989621"/>
            <a:ext cx="7956149"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6557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6FFE-3F66-4725-B384-691058E38379}"/>
              </a:ext>
            </a:extLst>
          </p:cNvPr>
          <p:cNvSpPr>
            <a:spLocks noGrp="1"/>
          </p:cNvSpPr>
          <p:nvPr>
            <p:ph type="title"/>
          </p:nvPr>
        </p:nvSpPr>
        <p:spPr/>
        <p:txBody>
          <a:bodyPr/>
          <a:lstStyle/>
          <a:p>
            <a:r>
              <a:rPr lang="en-US" dirty="0">
                <a:solidFill>
                  <a:srgbClr val="00B0F0"/>
                </a:solidFill>
              </a:rPr>
              <a:t>Analysis on reservation status</a:t>
            </a:r>
            <a:endParaRPr lang="en-IN" dirty="0">
              <a:solidFill>
                <a:srgbClr val="00B0F0"/>
              </a:solidFill>
            </a:endParaRPr>
          </a:p>
        </p:txBody>
      </p:sp>
      <p:pic>
        <p:nvPicPr>
          <p:cNvPr id="5" name="Content Placeholder 4">
            <a:extLst>
              <a:ext uri="{FF2B5EF4-FFF2-40B4-BE49-F238E27FC236}">
                <a16:creationId xmlns:a16="http://schemas.microsoft.com/office/drawing/2014/main" id="{7DC3BFB5-126C-45AD-A5E0-FBCEBDA1F8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55881"/>
            <a:ext cx="7332648"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B971C33B-BCE6-4E24-BD95-46ECE933EEAF}"/>
              </a:ext>
            </a:extLst>
          </p:cNvPr>
          <p:cNvSpPr/>
          <p:nvPr/>
        </p:nvSpPr>
        <p:spPr>
          <a:xfrm>
            <a:off x="9210261" y="2266122"/>
            <a:ext cx="2213113" cy="323939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rgbClr val="00B0F0"/>
                </a:solidFill>
              </a:rPr>
              <a:t>Check out have more ADR as compare to reservation status and no show as be can see in col chart</a:t>
            </a:r>
            <a:endParaRPr lang="en-IN" dirty="0">
              <a:solidFill>
                <a:srgbClr val="00B0F0"/>
              </a:solidFill>
            </a:endParaRPr>
          </a:p>
        </p:txBody>
      </p:sp>
    </p:spTree>
    <p:extLst>
      <p:ext uri="{BB962C8B-B14F-4D97-AF65-F5344CB8AC3E}">
        <p14:creationId xmlns:p14="http://schemas.microsoft.com/office/powerpoint/2010/main" val="422970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8440-05D7-4641-938F-6C33A4BF0E72}"/>
              </a:ext>
            </a:extLst>
          </p:cNvPr>
          <p:cNvSpPr>
            <a:spLocks noGrp="1"/>
          </p:cNvSpPr>
          <p:nvPr>
            <p:ph type="title"/>
          </p:nvPr>
        </p:nvSpPr>
        <p:spPr>
          <a:xfrm>
            <a:off x="265043" y="804519"/>
            <a:ext cx="10880035" cy="3900003"/>
          </a:xfrm>
        </p:spPr>
        <p:txBody>
          <a:bodyPr>
            <a:normAutofit/>
          </a:bodyPr>
          <a:lstStyle/>
          <a:p>
            <a:r>
              <a:rPr lang="en-US" sz="6600" b="1" dirty="0">
                <a:solidFill>
                  <a:srgbClr val="00B0F0"/>
                </a:solidFill>
              </a:rPr>
              <a:t>T</a:t>
            </a:r>
            <a:r>
              <a:rPr lang="en-US" sz="6600" b="1" dirty="0">
                <a:solidFill>
                  <a:srgbClr val="FF0000"/>
                </a:solidFill>
              </a:rPr>
              <a:t>HANK</a:t>
            </a:r>
            <a:r>
              <a:rPr lang="en-US" sz="6600" b="1" dirty="0"/>
              <a:t> </a:t>
            </a:r>
            <a:r>
              <a:rPr lang="en-US" sz="6600" b="1" dirty="0">
                <a:solidFill>
                  <a:srgbClr val="00B0F0"/>
                </a:solidFill>
              </a:rPr>
              <a:t>Y</a:t>
            </a:r>
            <a:r>
              <a:rPr lang="en-US" sz="6600" b="1" dirty="0">
                <a:solidFill>
                  <a:srgbClr val="FF0000"/>
                </a:solidFill>
              </a:rPr>
              <a:t>OU</a:t>
            </a:r>
            <a:endParaRPr lang="en-IN" sz="6600" b="1" dirty="0">
              <a:solidFill>
                <a:srgbClr val="FF0000"/>
              </a:solidFill>
            </a:endParaRPr>
          </a:p>
        </p:txBody>
      </p:sp>
    </p:spTree>
    <p:extLst>
      <p:ext uri="{BB962C8B-B14F-4D97-AF65-F5344CB8AC3E}">
        <p14:creationId xmlns:p14="http://schemas.microsoft.com/office/powerpoint/2010/main" val="420081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E1EA-4B90-406A-A0D2-F29F860E6E6D}"/>
              </a:ext>
            </a:extLst>
          </p:cNvPr>
          <p:cNvSpPr>
            <a:spLocks noGrp="1"/>
          </p:cNvSpPr>
          <p:nvPr>
            <p:ph type="title"/>
          </p:nvPr>
        </p:nvSpPr>
        <p:spPr>
          <a:xfrm>
            <a:off x="106017" y="185531"/>
            <a:ext cx="8097079" cy="1113942"/>
          </a:xfrm>
        </p:spPr>
        <p:txBody>
          <a:bodyPr>
            <a:normAutofit/>
          </a:bodyPr>
          <a:lstStyle/>
          <a:p>
            <a:r>
              <a:rPr lang="en-US" dirty="0">
                <a:solidFill>
                  <a:srgbClr val="FF0000"/>
                </a:solidFill>
              </a:rPr>
              <a:t>Peak booking month analysis</a:t>
            </a:r>
            <a:endParaRPr lang="en-IN" dirty="0">
              <a:solidFill>
                <a:srgbClr val="FF0000"/>
              </a:solidFill>
            </a:endParaRPr>
          </a:p>
        </p:txBody>
      </p:sp>
      <p:pic>
        <p:nvPicPr>
          <p:cNvPr id="5" name="Content Placeholder 4">
            <a:extLst>
              <a:ext uri="{FF2B5EF4-FFF2-40B4-BE49-F238E27FC236}">
                <a16:creationId xmlns:a16="http://schemas.microsoft.com/office/drawing/2014/main" id="{D265B7E1-35BF-48F5-94BA-05E6ACBF9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91" y="1592055"/>
            <a:ext cx="7010400" cy="396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5CA019F1-1557-42FC-B555-DEAD4E3F0751}"/>
              </a:ext>
            </a:extLst>
          </p:cNvPr>
          <p:cNvSpPr/>
          <p:nvPr/>
        </p:nvSpPr>
        <p:spPr>
          <a:xfrm>
            <a:off x="7580243" y="1592055"/>
            <a:ext cx="3591340" cy="3960606"/>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0" i="0" dirty="0">
                <a:solidFill>
                  <a:srgbClr val="00B0F0"/>
                </a:solidFill>
                <a:effectLst/>
                <a:latin typeface="Söhne"/>
              </a:rPr>
              <a:t>we can effectively identify peak booking months and analyze the reasons for spikes in bookings, including holidays or events, using a combination of Excel for data analysis and SQL queries for data extraction and manipulation.</a:t>
            </a:r>
            <a:endParaRPr lang="en-IN" dirty="0">
              <a:solidFill>
                <a:srgbClr val="00B0F0"/>
              </a:solidFill>
            </a:endParaRPr>
          </a:p>
        </p:txBody>
      </p:sp>
    </p:spTree>
    <p:extLst>
      <p:ext uri="{BB962C8B-B14F-4D97-AF65-F5344CB8AC3E}">
        <p14:creationId xmlns:p14="http://schemas.microsoft.com/office/powerpoint/2010/main" val="146035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1E56-4301-428E-868F-37221FF89667}"/>
              </a:ext>
            </a:extLst>
          </p:cNvPr>
          <p:cNvSpPr>
            <a:spLocks noGrp="1"/>
          </p:cNvSpPr>
          <p:nvPr>
            <p:ph type="title"/>
          </p:nvPr>
        </p:nvSpPr>
        <p:spPr>
          <a:xfrm>
            <a:off x="1451579" y="238540"/>
            <a:ext cx="9291215" cy="1179444"/>
          </a:xfrm>
        </p:spPr>
        <p:txBody>
          <a:bodyPr/>
          <a:lstStyle/>
          <a:p>
            <a:r>
              <a:rPr lang="en-US" dirty="0">
                <a:solidFill>
                  <a:srgbClr val="FF0000"/>
                </a:solidFill>
              </a:rPr>
              <a:t>Analysis by  meal and average length of stays</a:t>
            </a:r>
            <a:endParaRPr lang="en-IN" dirty="0">
              <a:solidFill>
                <a:srgbClr val="FF0000"/>
              </a:solidFill>
            </a:endParaRPr>
          </a:p>
        </p:txBody>
      </p:sp>
      <p:pic>
        <p:nvPicPr>
          <p:cNvPr id="5" name="Content Placeholder 4">
            <a:extLst>
              <a:ext uri="{FF2B5EF4-FFF2-40B4-BE49-F238E27FC236}">
                <a16:creationId xmlns:a16="http://schemas.microsoft.com/office/drawing/2014/main" id="{762F28ED-55F0-4C92-ADA5-805698CE1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302" y="2228160"/>
            <a:ext cx="5928658" cy="3576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24F08382-DD09-4B04-A06A-8C846C127646}"/>
              </a:ext>
            </a:extLst>
          </p:cNvPr>
          <p:cNvSpPr/>
          <p:nvPr/>
        </p:nvSpPr>
        <p:spPr>
          <a:xfrm>
            <a:off x="6891130" y="2372139"/>
            <a:ext cx="3564835" cy="332629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b="0" i="0" dirty="0">
                <a:solidFill>
                  <a:srgbClr val="00B0F0"/>
                </a:solidFill>
                <a:effectLst/>
                <a:latin typeface="+mn-lt"/>
                <a:ea typeface="+mn-ea"/>
                <a:cs typeface="+mn-cs"/>
              </a:rPr>
              <a:t>By grouping the data by </a:t>
            </a:r>
            <a:r>
              <a:rPr lang="en-IN" dirty="0">
                <a:solidFill>
                  <a:srgbClr val="00B0F0"/>
                </a:solidFill>
              </a:rPr>
              <a:t>hotel</a:t>
            </a:r>
            <a:r>
              <a:rPr lang="en-IN" sz="1800" b="0" i="0" dirty="0">
                <a:solidFill>
                  <a:srgbClr val="00B0F0"/>
                </a:solidFill>
                <a:effectLst/>
                <a:latin typeface="+mn-lt"/>
                <a:ea typeface="+mn-ea"/>
                <a:cs typeface="+mn-cs"/>
              </a:rPr>
              <a:t> and </a:t>
            </a:r>
            <a:r>
              <a:rPr lang="en-IN" dirty="0">
                <a:solidFill>
                  <a:srgbClr val="00B0F0"/>
                </a:solidFill>
              </a:rPr>
              <a:t>meal</a:t>
            </a:r>
            <a:r>
              <a:rPr lang="en-IN" sz="1800" b="0" i="0" dirty="0">
                <a:solidFill>
                  <a:srgbClr val="00B0F0"/>
                </a:solidFill>
                <a:effectLst/>
                <a:latin typeface="+mn-lt"/>
                <a:ea typeface="+mn-ea"/>
                <a:cs typeface="+mn-cs"/>
              </a:rPr>
              <a:t>, you can observe the average length of stays for different hotel types with variations based on meal plans.</a:t>
            </a:r>
            <a:endParaRPr lang="en-IN" sz="1800" dirty="0">
              <a:solidFill>
                <a:srgbClr val="00B0F0"/>
              </a:solidFill>
            </a:endParaRPr>
          </a:p>
          <a:p>
            <a:pPr algn="ctr"/>
            <a:endParaRPr lang="en-IN" dirty="0"/>
          </a:p>
        </p:txBody>
      </p:sp>
    </p:spTree>
    <p:extLst>
      <p:ext uri="{BB962C8B-B14F-4D97-AF65-F5344CB8AC3E}">
        <p14:creationId xmlns:p14="http://schemas.microsoft.com/office/powerpoint/2010/main" val="163237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D8F4-BDD0-44DB-A41F-9C4932FA0F3E}"/>
              </a:ext>
            </a:extLst>
          </p:cNvPr>
          <p:cNvSpPr>
            <a:spLocks noGrp="1"/>
          </p:cNvSpPr>
          <p:nvPr>
            <p:ph type="title"/>
          </p:nvPr>
        </p:nvSpPr>
        <p:spPr>
          <a:xfrm>
            <a:off x="711767" y="198783"/>
            <a:ext cx="8432233" cy="1272209"/>
          </a:xfrm>
        </p:spPr>
        <p:txBody>
          <a:bodyPr/>
          <a:lstStyle/>
          <a:p>
            <a:r>
              <a:rPr lang="en-US" dirty="0">
                <a:solidFill>
                  <a:srgbClr val="FF0000"/>
                </a:solidFill>
              </a:rPr>
              <a:t>Booking patterns analysis</a:t>
            </a:r>
            <a:endParaRPr lang="en-IN" dirty="0">
              <a:solidFill>
                <a:srgbClr val="FF0000"/>
              </a:solidFill>
            </a:endParaRPr>
          </a:p>
        </p:txBody>
      </p:sp>
      <p:pic>
        <p:nvPicPr>
          <p:cNvPr id="5" name="Content Placeholder 4">
            <a:extLst>
              <a:ext uri="{FF2B5EF4-FFF2-40B4-BE49-F238E27FC236}">
                <a16:creationId xmlns:a16="http://schemas.microsoft.com/office/drawing/2014/main" id="{9D7C7ED1-DC5D-4F24-B72B-3982B7B81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767" y="2175151"/>
            <a:ext cx="560170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FC7BDBFC-9E6E-4712-9C4E-98D1DB91678E}"/>
              </a:ext>
            </a:extLst>
          </p:cNvPr>
          <p:cNvSpPr/>
          <p:nvPr/>
        </p:nvSpPr>
        <p:spPr>
          <a:xfrm>
            <a:off x="7301948" y="2319130"/>
            <a:ext cx="3154017" cy="330565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0" i="0" dirty="0">
                <a:solidFill>
                  <a:srgbClr val="00B0F0"/>
                </a:solidFill>
                <a:effectLst/>
                <a:latin typeface="Söhne"/>
              </a:rPr>
              <a:t>By following these steps, we can effectively analyze how booking patterns have evolved over the years and understand year-over-year changes in bookings and cancellations using SQL queries for data extraction and Excel for data analysis and visualization</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147798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87AA-443B-46BA-877F-B6E116EBF3B3}"/>
              </a:ext>
            </a:extLst>
          </p:cNvPr>
          <p:cNvSpPr>
            <a:spLocks noGrp="1"/>
          </p:cNvSpPr>
          <p:nvPr>
            <p:ph type="title"/>
          </p:nvPr>
        </p:nvSpPr>
        <p:spPr>
          <a:xfrm>
            <a:off x="318053" y="198783"/>
            <a:ext cx="7097115" cy="1046921"/>
          </a:xfrm>
        </p:spPr>
        <p:txBody>
          <a:bodyPr/>
          <a:lstStyle/>
          <a:p>
            <a:r>
              <a:rPr lang="en-US" dirty="0">
                <a:solidFill>
                  <a:srgbClr val="FF0000"/>
                </a:solidFill>
              </a:rPr>
              <a:t>Distribution analysis</a:t>
            </a:r>
            <a:endParaRPr lang="en-IN" dirty="0">
              <a:solidFill>
                <a:srgbClr val="FF0000"/>
              </a:solidFill>
            </a:endParaRPr>
          </a:p>
        </p:txBody>
      </p:sp>
      <p:pic>
        <p:nvPicPr>
          <p:cNvPr id="5" name="Content Placeholder 4">
            <a:extLst>
              <a:ext uri="{FF2B5EF4-FFF2-40B4-BE49-F238E27FC236}">
                <a16:creationId xmlns:a16="http://schemas.microsoft.com/office/drawing/2014/main" id="{65770C67-1B9E-4A21-842C-0B8F60FDC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654" y="2203670"/>
            <a:ext cx="7097115" cy="328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A9F78B2E-3996-4E9C-AADE-5F423A9C1509}"/>
              </a:ext>
            </a:extLst>
          </p:cNvPr>
          <p:cNvSpPr/>
          <p:nvPr/>
        </p:nvSpPr>
        <p:spPr>
          <a:xfrm>
            <a:off x="8441635" y="2491409"/>
            <a:ext cx="2301159" cy="299884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800" dirty="0">
                <a:solidFill>
                  <a:srgbClr val="00B0F0"/>
                </a:solidFill>
              </a:rPr>
              <a:t>From chart be can see that number of visitor  Adults are much more higher then children and babies. so be can say that majority of visitors  are Adults</a:t>
            </a:r>
          </a:p>
          <a:p>
            <a:pPr algn="ctr"/>
            <a:endParaRPr lang="en-IN" dirty="0"/>
          </a:p>
        </p:txBody>
      </p:sp>
    </p:spTree>
    <p:extLst>
      <p:ext uri="{BB962C8B-B14F-4D97-AF65-F5344CB8AC3E}">
        <p14:creationId xmlns:p14="http://schemas.microsoft.com/office/powerpoint/2010/main" val="12885130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212</TotalTime>
  <Words>1725</Words>
  <Application>Microsoft Office PowerPoint</Application>
  <PresentationFormat>Widescreen</PresentationFormat>
  <Paragraphs>103</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Rockwell</vt:lpstr>
      <vt:lpstr>Söhne</vt:lpstr>
      <vt:lpstr>Gallery</vt:lpstr>
      <vt:lpstr>Capstone Project – Hotel Analysis</vt:lpstr>
      <vt:lpstr>INTRODUCTION</vt:lpstr>
      <vt:lpstr>descriptions of various tables in a database RELATED TO HOTEL ANALYSIS</vt:lpstr>
      <vt:lpstr>Hotel Analysis using excel and sql queries</vt:lpstr>
      <vt:lpstr>Problem Statement 1. Analysis</vt:lpstr>
      <vt:lpstr>Peak booking month analysis</vt:lpstr>
      <vt:lpstr>Analysis by  meal and average length of stays</vt:lpstr>
      <vt:lpstr>Booking patterns analysis</vt:lpstr>
      <vt:lpstr>Distribution analysis</vt:lpstr>
      <vt:lpstr>Summary statistics</vt:lpstr>
      <vt:lpstr>Analysis for car parking space</vt:lpstr>
      <vt:lpstr>Analysis of special requests</vt:lpstr>
      <vt:lpstr>Distribution of meal</vt:lpstr>
      <vt:lpstr>ADR Analysis</vt:lpstr>
      <vt:lpstr>Hotel , meal preferences</vt:lpstr>
      <vt:lpstr>Booking in diff market segment</vt:lpstr>
      <vt:lpstr>Analysis of booking through channels</vt:lpstr>
      <vt:lpstr>Booking behavior</vt:lpstr>
      <vt:lpstr>Analysis of cancelling and not canceled booking</vt:lpstr>
      <vt:lpstr>Analysis of assigned , reserved room type</vt:lpstr>
      <vt:lpstr>Impact of booking changes on cancellation rate</vt:lpstr>
      <vt:lpstr>Booking by room preferred, customer type</vt:lpstr>
      <vt:lpstr>Analysis of reservation status</vt:lpstr>
      <vt:lpstr>Trend in reservation status</vt:lpstr>
      <vt:lpstr>Reservation status across diff customer type</vt:lpstr>
      <vt:lpstr>ADR BASED ON RESERVATION STATUS</vt:lpstr>
      <vt:lpstr>CAPSTONE PROJECT- ANALYSIS USING POWER BI</vt:lpstr>
      <vt:lpstr>PowerPoint Presentation</vt:lpstr>
      <vt:lpstr>TREND OVER YEAR(BOOKING,CANCELLATIONS)</vt:lpstr>
      <vt:lpstr>MONTHLY BOOKING PATTERNS</vt:lpstr>
      <vt:lpstr>WEEKEND, WEEKDAY NIGHTS STAYS</vt:lpstr>
      <vt:lpstr>CANCELLATION RATIO</vt:lpstr>
      <vt:lpstr>Distribution of guests</vt:lpstr>
      <vt:lpstr>Distribution of adr</vt:lpstr>
      <vt:lpstr>Resort hotel vs city hotel</vt:lpstr>
      <vt:lpstr>Request made by guests varies by hotel</vt:lpstr>
      <vt:lpstr>MEAL PLAN AND THEIR IMPACT ON ADR</vt:lpstr>
      <vt:lpstr>Meal plan correlate with stay duration</vt:lpstr>
      <vt:lpstr>Parking req and special requests with diff meal plans</vt:lpstr>
      <vt:lpstr>MEAL PLANS DISTRIBUTED ACROSS VARIOUS BOOKING CHANNELS</vt:lpstr>
      <vt:lpstr>BOOKING DISTRIBUTION ACROSS MARKET SEGMENTS</vt:lpstr>
      <vt:lpstr>Analysis of booking distribution</vt:lpstr>
      <vt:lpstr>RESORT HOTEL VS CITY HOTEL</vt:lpstr>
      <vt:lpstr>Previous cancel and not canceled booking</vt:lpstr>
      <vt:lpstr>Distribution of reserved and assigned room types</vt:lpstr>
      <vt:lpstr>BOOKING CHANGES AND canceling a booking</vt:lpstr>
      <vt:lpstr>Room preference based on customer type</vt:lpstr>
      <vt:lpstr>Guest analysis</vt:lpstr>
      <vt:lpstr>Reservation status over time</vt:lpstr>
      <vt:lpstr>Analysis on reservation status</vt:lpstr>
      <vt:lpstr>Analysis on reservation status</vt:lpstr>
      <vt:lpstr>Analysis on reservation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Hotel Analysis</dc:title>
  <dc:creator>Admin</dc:creator>
  <cp:lastModifiedBy>Admin</cp:lastModifiedBy>
  <cp:revision>22</cp:revision>
  <dcterms:created xsi:type="dcterms:W3CDTF">2024-03-27T06:53:21Z</dcterms:created>
  <dcterms:modified xsi:type="dcterms:W3CDTF">2024-03-27T10:25:28Z</dcterms:modified>
</cp:coreProperties>
</file>